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6" r:id="rId6"/>
    <p:sldId id="262" r:id="rId7"/>
    <p:sldId id="263" r:id="rId8"/>
    <p:sldId id="259" r:id="rId9"/>
    <p:sldId id="267" r:id="rId10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82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0648-5E96-4106-BD6B-2A0A854362F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79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DD609-4A33-42A2-BB35-2C76D279BA9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09DF3-854C-4C5F-BEAB-4AB4021CDB2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432048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расходов в 2019 году:</a:t>
            </a:r>
            <a:endParaRPr lang="ru-RU" sz="3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51520" y="548680"/>
            <a:ext cx="8649344" cy="122413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rgbClr val="E400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Социальное обслуживание в замещающей семье.</a:t>
            </a:r>
          </a:p>
          <a:p>
            <a:endParaRPr lang="ru-RU" sz="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ru-RU" sz="1600" b="1" u="sng" dirty="0" smtClean="0">
                <a:solidFill>
                  <a:srgbClr val="3838AA"/>
                </a:solidFill>
                <a:latin typeface="Times New Roman" pitchFamily="18" charset="0"/>
                <a:cs typeface="Times New Roman" pitchFamily="18" charset="0"/>
              </a:rPr>
              <a:t>Замещающая семья</a:t>
            </a:r>
            <a:r>
              <a:rPr lang="ru-RU" sz="1600" b="1" dirty="0" smtClean="0">
                <a:solidFill>
                  <a:srgbClr val="3838AA"/>
                </a:solidFill>
                <a:latin typeface="Times New Roman" pitchFamily="18" charset="0"/>
                <a:cs typeface="Times New Roman" pitchFamily="18" charset="0"/>
              </a:rPr>
              <a:t> – форма оказания социальных услуг совершеннолетнему нетрудоспособному гражданину в условиях совместного проживания и ведения общего хозяйства со стороны лица, не обязанного по закону его содержать. </a:t>
            </a:r>
            <a:endParaRPr lang="ru-RU" sz="1600" b="1" dirty="0">
              <a:solidFill>
                <a:srgbClr val="3838A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53798" y="1731732"/>
            <a:ext cx="3600400" cy="324036"/>
          </a:xfrm>
          <a:prstGeom prst="roundRect">
            <a:avLst/>
          </a:prstGeom>
          <a:gradFill flip="none" rotWithShape="1">
            <a:gsLst>
              <a:gs pos="20000">
                <a:schemeClr val="accent6">
                  <a:tint val="9000"/>
                </a:schemeClr>
              </a:gs>
              <a:gs pos="100000">
                <a:schemeClr val="accent6">
                  <a:tint val="70000"/>
                  <a:sat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Замещающая семья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285873"/>
            <a:ext cx="2376264" cy="2871319"/>
          </a:xfrm>
          <a:prstGeom prst="roundRect">
            <a:avLst>
              <a:gd name="adj" fmla="val 151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00" dirty="0" smtClean="0">
              <a:solidFill>
                <a:prstClr val="black"/>
              </a:solidFill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З</a:t>
            </a:r>
            <a:r>
              <a:rPr lang="ru-RU" sz="1600" b="1" dirty="0" smtClean="0">
                <a:solidFill>
                  <a:prstClr val="black"/>
                </a:solidFill>
              </a:rPr>
              <a:t>аконодательство:</a:t>
            </a:r>
          </a:p>
          <a:p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З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акон РБ «О социальном обслуживании» от 22.05.2000 № 395-З;</a:t>
            </a:r>
          </a:p>
          <a:p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П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остановление СМ РБ «Об утверждении Положения о социальном обслуживании в замещающей семье и внесении дополнений и изменений в некоторые постановления СМРБ» от 20.11.2017 № 864</a:t>
            </a:r>
          </a:p>
          <a:p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ru-RU" sz="13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2285873"/>
            <a:ext cx="3852428" cy="28713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Кому оказывается услуга:</a:t>
            </a:r>
            <a:endParaRPr lang="ru-RU" sz="1600" b="1" dirty="0">
              <a:solidFill>
                <a:prstClr val="black"/>
              </a:solidFill>
            </a:endParaRPr>
          </a:p>
          <a:p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- С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овершеннолетним неработающим инва-лидам </a:t>
            </a:r>
            <a:r>
              <a:rPr lang="en-US" sz="1300" dirty="0" smtClean="0">
                <a:solidFill>
                  <a:prstClr val="black"/>
                </a:solidFill>
                <a:cs typeface="Times New Roman" pitchFamily="18" charset="0"/>
              </a:rPr>
              <a:t>I 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или </a:t>
            </a:r>
            <a:r>
              <a:rPr lang="en-US" sz="1300" dirty="0" smtClean="0">
                <a:solidFill>
                  <a:prstClr val="black"/>
                </a:solidFill>
                <a:cs typeface="Times New Roman" pitchFamily="18" charset="0"/>
              </a:rPr>
              <a:t>II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группы, неработающим граж-данам, достигшим 70-летнего возраста</a:t>
            </a:r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:</a:t>
            </a:r>
          </a:p>
          <a:p>
            <a:pPr algn="just"/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*не имеющим детей, супругов и родителей, не являющихся инвалидами </a:t>
            </a:r>
            <a:r>
              <a:rPr lang="en-US" sz="1300" dirty="0">
                <a:solidFill>
                  <a:prstClr val="black"/>
                </a:solidFill>
                <a:cs typeface="Times New Roman" pitchFamily="18" charset="0"/>
              </a:rPr>
              <a:t>I </a:t>
            </a:r>
            <a:r>
              <a:rPr lang="ru-RU" sz="1300" dirty="0">
                <a:solidFill>
                  <a:prstClr val="black"/>
                </a:solidFill>
                <a:cs typeface="Times New Roman" pitchFamily="18" charset="0"/>
              </a:rPr>
              <a:t>или </a:t>
            </a:r>
            <a:r>
              <a:rPr lang="en-US" sz="1300" dirty="0">
                <a:solidFill>
                  <a:prstClr val="black"/>
                </a:solidFill>
                <a:cs typeface="Times New Roman" pitchFamily="18" charset="0"/>
              </a:rPr>
              <a:t>II</a:t>
            </a:r>
            <a:r>
              <a:rPr lang="ru-RU" sz="13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группы, не достигших пенсионного возраста;</a:t>
            </a:r>
          </a:p>
          <a:p>
            <a:pPr algn="just"/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*за которыми не осуществляется уход лицом, получающим пособие по уходу за инвалидом </a:t>
            </a:r>
            <a:r>
              <a:rPr lang="en-US" sz="1300" dirty="0" smtClean="0">
                <a:solidFill>
                  <a:prstClr val="black"/>
                </a:solidFill>
                <a:cs typeface="Times New Roman" pitchFamily="18" charset="0"/>
              </a:rPr>
              <a:t>I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группы либо лицом, достигшим 80-летнего возраста;</a:t>
            </a:r>
          </a:p>
          <a:p>
            <a:pPr algn="just"/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*не заключившим договор ренты либо договор пожизненного содержания с иждивением.</a:t>
            </a:r>
            <a:endParaRPr lang="ru-RU" sz="13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0232" y="2285873"/>
            <a:ext cx="2357898" cy="28713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Кем оказывается </a:t>
            </a:r>
            <a:r>
              <a:rPr lang="ru-RU" sz="1600" b="1" dirty="0">
                <a:solidFill>
                  <a:prstClr val="black"/>
                </a:solidFill>
              </a:rPr>
              <a:t>услуга</a:t>
            </a:r>
            <a:r>
              <a:rPr lang="ru-RU" sz="1600" b="1" dirty="0" smtClean="0">
                <a:solidFill>
                  <a:prstClr val="black"/>
                </a:solidFill>
              </a:rPr>
              <a:t>:</a:t>
            </a:r>
            <a:endParaRPr lang="ru-RU" sz="1600" b="1" dirty="0">
              <a:solidFill>
                <a:prstClr val="black"/>
              </a:solidFill>
            </a:endParaRPr>
          </a:p>
          <a:p>
            <a:r>
              <a:rPr lang="ru-RU" sz="1300" b="1" dirty="0" smtClean="0">
                <a:solidFill>
                  <a:prstClr val="black"/>
                </a:solidFill>
                <a:cs typeface="Times New Roman" pitchFamily="18" charset="0"/>
              </a:rPr>
              <a:t>- Д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ееспособным граждани-ном в возрасте от 18 до 65 лет, постоянно проживаю-</a:t>
            </a:r>
            <a:r>
              <a:rPr lang="ru-RU" sz="1300" dirty="0" err="1" smtClean="0">
                <a:solidFill>
                  <a:prstClr val="black"/>
                </a:solidFill>
                <a:cs typeface="Times New Roman" pitchFamily="18" charset="0"/>
              </a:rPr>
              <a:t>щим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 на территории РБ, не являющимся инвалидом </a:t>
            </a:r>
            <a:r>
              <a:rPr lang="en-US" sz="1300" dirty="0">
                <a:solidFill>
                  <a:prstClr val="black"/>
                </a:solidFill>
                <a:cs typeface="Times New Roman" pitchFamily="18" charset="0"/>
              </a:rPr>
              <a:t>I </a:t>
            </a:r>
            <a:r>
              <a:rPr lang="ru-RU" sz="1300" dirty="0">
                <a:solidFill>
                  <a:prstClr val="black"/>
                </a:solidFill>
                <a:cs typeface="Times New Roman" pitchFamily="18" charset="0"/>
              </a:rPr>
              <a:t>или </a:t>
            </a:r>
            <a:r>
              <a:rPr lang="en-US" sz="1300" dirty="0">
                <a:solidFill>
                  <a:prstClr val="black"/>
                </a:solidFill>
                <a:cs typeface="Times New Roman" pitchFamily="18" charset="0"/>
              </a:rPr>
              <a:t>II</a:t>
            </a:r>
            <a:r>
              <a:rPr lang="ru-RU" sz="13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группы и лицом, обязанным по закону содержать совершеннолет-него нетрудоспособного гражданина (</a:t>
            </a:r>
            <a:r>
              <a:rPr lang="ru-RU" sz="1600" dirty="0" smtClean="0">
                <a:solidFill>
                  <a:prstClr val="black"/>
                </a:solidFill>
                <a:cs typeface="Times New Roman" pitchFamily="18" charset="0"/>
              </a:rPr>
              <a:t>помощник</a:t>
            </a:r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</a:p>
          <a:p>
            <a:r>
              <a:rPr lang="ru-RU" sz="13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ru-RU" sz="1300" dirty="0">
              <a:solidFill>
                <a:prstClr val="black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228184" y="2006842"/>
            <a:ext cx="504056" cy="279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85142" y="1992600"/>
            <a:ext cx="504056" cy="279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427984" y="2055767"/>
            <a:ext cx="4192" cy="230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 bwMode="auto">
          <a:xfrm>
            <a:off x="2637170" y="5301208"/>
            <a:ext cx="2726918" cy="1368152"/>
          </a:xfrm>
          <a:prstGeom prst="roundRect">
            <a:avLst/>
          </a:prstGeom>
          <a:gradFill flip="none" rotWithShape="1"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1500"/>
              </a:lnSpc>
              <a:defRPr/>
            </a:pPr>
            <a:r>
              <a:rPr lang="ru-RU" sz="1400" b="1" i="1" dirty="0" smtClean="0">
                <a:solidFill>
                  <a:srgbClr val="000000"/>
                </a:solidFill>
                <a:ea typeface="Calibri"/>
                <a:cs typeface="Times New Roman"/>
              </a:rPr>
              <a:t>Помощник вправе рассчиты-вать на ежемесячное денежное вознаграждение от 100%  до 150%  наибольшей величины бюджета  прожиточного минимума. </a:t>
            </a:r>
            <a:endParaRPr lang="ru-RU" sz="14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5148064" y="5301208"/>
            <a:ext cx="2691118" cy="1368152"/>
          </a:xfrm>
          <a:prstGeom prst="roundRect">
            <a:avLst/>
          </a:prstGeom>
          <a:gradFill flip="none" rotWithShape="1"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 smtClean="0">
                <a:solidFill>
                  <a:srgbClr val="000000"/>
                </a:solidFill>
                <a:ea typeface="Calibri"/>
                <a:cs typeface="Times New Roman"/>
              </a:rPr>
              <a:t>Договор оказания услуг заключается между ТЦСОН, нетрудоспособным гражда-нином и непосредственно исполнителем услуг.</a:t>
            </a: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107504" y="5301208"/>
            <a:ext cx="2781694" cy="1368152"/>
          </a:xfrm>
          <a:prstGeom prst="roundRect">
            <a:avLst/>
          </a:prstGeom>
          <a:gradFill flip="none" rotWithShape="1"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ts val="1400"/>
              </a:lnSpc>
              <a:defRPr/>
            </a:pPr>
            <a:r>
              <a:rPr lang="ru-RU" sz="1400" b="1" i="1" dirty="0" smtClean="0">
                <a:solidFill>
                  <a:srgbClr val="000000"/>
                </a:solidFill>
                <a:ea typeface="Calibri"/>
                <a:cs typeface="Times New Roman"/>
              </a:rPr>
              <a:t>Сумма денежных средств, передаваемых нетрудоспо-собным гражданином в бюджет замещающей семьи не может превышать 75 % назначенной ему пенсии с учетом повышений. </a:t>
            </a:r>
            <a:endParaRPr lang="ru-RU" sz="14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7452321" y="5301208"/>
            <a:ext cx="1565810" cy="1440160"/>
          </a:xfrm>
          <a:prstGeom prst="verticalScroll">
            <a:avLst/>
          </a:prstGeom>
          <a:blipFill dpi="0" rotWithShape="1">
            <a:blip r:embed="rId3">
              <a:alphaModFix amt="39000"/>
            </a:blip>
            <a:srcRect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prstClr val="black"/>
                </a:solidFill>
              </a:rPr>
              <a:t>В бюджете 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prstClr val="black"/>
                </a:solidFill>
              </a:rPr>
              <a:t>2019 года на оказание соцуслуг в замещающей семье предусмотрено 48,1 тыс. руб. </a:t>
            </a:r>
            <a:endParaRPr lang="ru-RU" sz="11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214441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 бюджета Бешенковичского района на 2019 год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57313"/>
          <a:ext cx="9144000" cy="527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9405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условий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формирования доходной базы бюджета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92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</a:tr>
              <a:tr h="8554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бюджета и обеспечение основных базовых обязательств бюджета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9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социальной направленности расходов бюджета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/>
                    </a:p>
                    <a:p>
                      <a:endParaRPr lang="ru-RU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925"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3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Рациональное использование бюджетных средств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Консолидированный бюджет Бешенковичского района на 2019 год первоначально утвержден по доходам в сумме    23 656,8 тыс. рублей, по расходам – 23 403,6 тыс. рублей, с превышением доходов над расходами (профицит) в сумме 253,2 тыс. рублей.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План по собственным доходам районного и бюджетов сельских советов определен в сумме 10 885,6 тыс.рублей или с ростом к фактическим поступлениям за 2018 год на 4,9 процента. Налоговые доходы запланированы в сумме 9 688,5 тыс. рублей, неналоговые доходы – 1 197,1 тыс. рублей.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бюджета в структуре доходов бюджета района составляют 54,0 процента или 12 771,3 тыс. рублей, в том числе дотация – 53,8 процента или 12 716,3 тыс. рублей, субвенции – 0,2 процента или 50,0 тыс. рублей, иные межбюджетные трансферты – 0,02 процента или 5,0 тыс.рублей.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Расходы консолидированного бюджета района на 2019 год предусмотрены с ростом 1,7 процента к кассовому исполнению за 2018 год и составляют 23 403,6 тыс. рублей. В объеме расходов бюджета района средства, предусмотренные на  текущие расходы, составляют 22 273,9 тыс. рублей или 95,2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 – 19 002,40 тыс. рублей или 85,3 процента. Расходы капитального характера запланированы в сумме 1 029,0 тыс. рублей или 4,4 процента всех расходов.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-431800" y="0"/>
          <a:ext cx="10223500" cy="6362700"/>
        </p:xfrm>
        <a:graphic>
          <a:graphicData uri="http://schemas.openxmlformats.org/presentationml/2006/ole">
            <p:oleObj spid="_x0000_s1026" name="Worksheet" r:id="rId4" imgW="8058285" imgH="5029200" progId="Excel.Shee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50" y="6500813"/>
            <a:ext cx="278923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Calibri" pitchFamily="34" charset="0"/>
                <a:cs typeface="Arial" pitchFamily="34" charset="0"/>
              </a:rPr>
              <a:t>Всего 10 </a:t>
            </a:r>
            <a:r>
              <a:rPr lang="ru-RU" b="1" dirty="0" smtClean="0">
                <a:latin typeface="Calibri" pitchFamily="34" charset="0"/>
                <a:cs typeface="Arial" pitchFamily="34" charset="0"/>
              </a:rPr>
              <a:t>885,6 </a:t>
            </a:r>
            <a:r>
              <a:rPr lang="ru-RU" b="1" dirty="0">
                <a:latin typeface="Calibri" pitchFamily="34" charset="0"/>
                <a:cs typeface="Arial" pitchFamily="34" charset="0"/>
              </a:rPr>
              <a:t>тыс.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 i="1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-714411" y="0"/>
          <a:ext cx="10287071" cy="5857891"/>
        </p:xfrm>
        <a:graphic>
          <a:graphicData uri="http://schemas.openxmlformats.org/presentationml/2006/ole">
            <p:oleObj spid="_x0000_s2050" name="Worksheet" r:id="rId4" imgW="7324657" imgH="3876765" progId="Excel.Sheet.8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63" y="5929313"/>
            <a:ext cx="6572250" cy="7143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latin typeface="Calibri" pitchFamily="34" charset="0"/>
                <a:cs typeface="Arial" pitchFamily="34" charset="0"/>
              </a:rPr>
              <a:t>Всего 23 </a:t>
            </a:r>
            <a:r>
              <a:rPr lang="ru-RU" b="1" dirty="0" smtClean="0">
                <a:latin typeface="Calibri" pitchFamily="34" charset="0"/>
                <a:cs typeface="Arial" pitchFamily="34" charset="0"/>
              </a:rPr>
              <a:t>403,6 </a:t>
            </a:r>
            <a:r>
              <a:rPr lang="ru-RU" b="1" dirty="0">
                <a:latin typeface="Calibri" pitchFamily="34" charset="0"/>
                <a:cs typeface="Arial" pitchFamily="34" charset="0"/>
              </a:rPr>
              <a:t>тыс. рублей</a:t>
            </a:r>
          </a:p>
          <a:p>
            <a:r>
              <a:rPr lang="ru-RU" b="1" dirty="0">
                <a:latin typeface="Calibri" pitchFamily="34" charset="0"/>
                <a:cs typeface="Arial" pitchFamily="34" charset="0"/>
              </a:rPr>
              <a:t>в т.ч. социальная сфера 18 203,6 тыс. рублей или </a:t>
            </a:r>
            <a:r>
              <a:rPr lang="ru-RU" b="1" dirty="0" smtClean="0">
                <a:latin typeface="Calibri" pitchFamily="34" charset="0"/>
                <a:cs typeface="Arial" pitchFamily="34" charset="0"/>
              </a:rPr>
              <a:t>77,8 </a:t>
            </a:r>
            <a:r>
              <a:rPr lang="ru-RU" b="1" dirty="0">
                <a:latin typeface="Calibri" pitchFamily="34" charset="0"/>
                <a:cs typeface="Arial" pitchFamily="34" charset="0"/>
              </a:rPr>
              <a:t>% </a:t>
            </a:r>
          </a:p>
          <a:p>
            <a:endParaRPr lang="ru-RU" sz="1200" b="1" dirty="0">
              <a:latin typeface="Calibri" pitchFamily="34" charset="0"/>
              <a:cs typeface="Arial" pitchFamily="34" charset="0"/>
            </a:endParaRPr>
          </a:p>
          <a:p>
            <a:endParaRPr lang="ru-RU" sz="1200" b="1" dirty="0">
              <a:latin typeface="Calibri" pitchFamily="34" charset="0"/>
              <a:cs typeface="Arial" pitchFamily="34" charset="0"/>
            </a:endParaRPr>
          </a:p>
          <a:p>
            <a:endParaRPr lang="ru-RU" sz="1200" b="1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Бешенковичского района на 1 июля 2019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27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284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Годовой план на 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за январь-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июнь 2019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исполнения к году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133 800,00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11 786 322,96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48,83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901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Собственные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024 515,00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5 092 393,92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46,19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815 458,00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4 471 813,63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45,55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неналоговые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1 209 057,00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596 419,00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51,32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Безвозмездные поступления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13 109 285,00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6 693 929,04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дотация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12 716 285,00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6 493 435,00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50 000,00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иные межбюджетные трансферты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343 000,00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200  494,04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23 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886 600,00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12 385 209,10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51,85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(+)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(-)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247 200,00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-598 886,14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-242,26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59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О Я С Н И Т Е Л Ь Н А Я  З А П И С К 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к отчету об исполнении бюджета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Бешенковичского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района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1 полугодие  2019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полугодие 2019 года в бюджет района поступило  5 092 393,92  рубля собственных доходов, что составляет 46,2 %  от годового плана (11 024 515,00  рублей).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 бюджете района основной  удельный  вес  в  доходах  занимают: 49,5 % - подоходный налог, 16,1 % - налог   на    добавленную стоимость, 10,4 % - налог на недвижимость, 6,7 % - компенсация расходов государства, 1,7 % - единый налог для производителей  сельскохозяйственной продукции, 3,4 % - налог при упрощенной системе налогообложения, 3,2 %- налог на прибыль.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Мобилизовано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бюджет района в рамках действующего законодательства  дополнительных   доходов   в размере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281 984,41  рубля, в том числе за счет повышения ставок по налогу на недвижимость 245 399,86  рубля, по земельному налогу   23 863,39  рубля, арендной плате за землю 12 721,16 рубля. </a:t>
            </a:r>
            <a:endParaRPr kumimoji="0" lang="ru-RU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финансирование расходов бюджета района за январь-июнь 2019 года было направлено средств в сумме 12 385 209,10 рубля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51,85  % к годовым ассигнованиям.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целом бюджет района сохранил свою социальную направленность. Н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аибольший удельный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 в расходах бюджета  составляют расходы  по 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заработной плате с начислениями в сумме  7 834 699,8 рубля или 63,3 % от всех расходов, коммунальные услуги – 1 517 960,59 рубля (12,2 %), продукты питания – 315 466,76 рубля (2,5 %), трансферты населению – 382 069,02 рубля (3,1 %), медикаменты – 284 673,78 рубля (2,3 %).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социально-защищенные статьи направлено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10 334 869,90 рубля или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83,4 % от всех расходов.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субъектам хозяйствования, частично финансируемым из бюджета, составили       1 127 212,52 рубля или 9,1 %. 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Средства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резервного фонда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Бешенковичского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районного  исполнительного комитета, утверждены на 2019 год в общей сумме      95 763,00 рублей и в течение 6 месяцев  направлены   в сумме 69 952,03 рубля или использованы на 73,0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 марте месяце 2019 г району выдан бюджетный кредит для финансирования временного кассового разрыва, образовавшегося при исполнении бюджета в сумме 500 000,00 рублей со сроком погашения 29.08.2019 г.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 апреле месяце 2019 г району выдан бюджетный кредит для финансирования временного кассового разрыва, образовавшегося при исполнении бюджета в сумме 400 000,00 рублей со сроком погашения 31.10.2019 г.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Дефицит бюджета района на 1 июля 2019 года составил 598 886,14 рубля.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629</Words>
  <PresentationFormat>Экран (4:3)</PresentationFormat>
  <Paragraphs>137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Worksheet</vt:lpstr>
      <vt:lpstr>Слайд 1</vt:lpstr>
      <vt:lpstr>Структура бюджета</vt:lpstr>
      <vt:lpstr>Новые направления расходов в 2019 году:</vt:lpstr>
      <vt:lpstr>Особенности формирования  бюджета Бешенковичского района на 2019 год                                                                                          </vt:lpstr>
      <vt:lpstr>Слайд 5</vt:lpstr>
      <vt:lpstr>Слайд 6</vt:lpstr>
      <vt:lpstr>Слайд 7</vt:lpstr>
      <vt:lpstr> Доходы и расходы Бешенковичского района на 1 июля 2019 года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Umecel</cp:lastModifiedBy>
  <cp:revision>27</cp:revision>
  <dcterms:created xsi:type="dcterms:W3CDTF">2019-04-24T07:11:21Z</dcterms:created>
  <dcterms:modified xsi:type="dcterms:W3CDTF">2019-08-01T07:49:32Z</dcterms:modified>
</cp:coreProperties>
</file>