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танова Алла Ивановна" initials="БАИ" lastIdx="0" clrIdx="0">
    <p:extLst>
      <p:ext uri="{19B8F6BF-5375-455C-9EA6-DF929625EA0E}">
        <p15:presenceInfo xmlns:p15="http://schemas.microsoft.com/office/powerpoint/2012/main" userId="S-1-5-21-901292189-1124696768-471799982-9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собственных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района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 2024 год (план на год 23 848,2 тыс. рублей, факт 24 053,7 тыс. рублей,               выполнение 100,9 %)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831460674157302E-2"/>
          <c:y val="1.1416897167393693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5274263469875252E-3"/>
          <c:y val="0.16546656922591924"/>
          <c:w val="0.97253428293373445"/>
          <c:h val="0.70014602899612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план  2024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14145580819251E-3"/>
                  <c:y val="1.228501992454999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10 929,5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324493497301602E-2"/>
                      <c:h val="3.84706101510331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-2.3470096434574893E-2"/>
                  <c:y val="1.6956123004614105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1 305,1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8650800672393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-7.8377974873927274E-3"/>
                  <c:y val="-5.5760467715588987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341,2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28987879324066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-1.2517583827302538E-2"/>
                  <c:y val="7.7333562605678887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1 316,8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72898787932407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-1.0062981066973472E-2"/>
                  <c:y val="-5.876752656404275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5 302,3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3685304786339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6.1296962486573695E-4"/>
                  <c:y val="7.422168221996922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1 413,0 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380673272582498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1.2244205078297796E-2"/>
                  <c:y val="-8.5647367598404008E-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13 358,6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502808988764048E-2"/>
                      <c:h val="4.9730175106754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4.3539325842696736E-2"/>
                  <c:y val="-3.63969850686384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  <a:r>
                      <a:rPr lang="en-US" baseline="0" dirty="0"/>
                      <a:t> 848,2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BC-441D-B2E3-522D4EA99407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Лист2!$A$2:$A$9</c:f>
              <c:strCache>
                <c:ptCount val="8"/>
                <c:pt idx="0">
                  <c:v>Подоходный налог, 100,7 %</c:v>
                </c:pt>
                <c:pt idx="1">
                  <c:v>Налог на прибыль, 100,0%</c:v>
                </c:pt>
                <c:pt idx="2">
                  <c:v>Земельный налог, 102,5 %</c:v>
                </c:pt>
                <c:pt idx="3">
                  <c:v>Налог на недвижимость, 101,3 %</c:v>
                </c:pt>
                <c:pt idx="4">
                  <c:v>НДС, 101,0 %</c:v>
                </c:pt>
                <c:pt idx="5">
                  <c:v>Компенсация расходов государства,     100,4 %</c:v>
                </c:pt>
                <c:pt idx="6">
                  <c:v>Прочие ,  116,7%</c:v>
                </c:pt>
                <c:pt idx="7">
                  <c:v>Итого</c:v>
                </c:pt>
              </c:strCache>
            </c:strRef>
          </c:cat>
          <c:val>
            <c:numRef>
              <c:f>Лист2!$B$2:$B$9</c:f>
              <c:numCache>
                <c:formatCode>#\ ##0.0</c:formatCode>
                <c:ptCount val="8"/>
                <c:pt idx="0">
                  <c:v>10929.5</c:v>
                </c:pt>
                <c:pt idx="1">
                  <c:v>1305.0999999999999</c:v>
                </c:pt>
                <c:pt idx="2">
                  <c:v>341.2</c:v>
                </c:pt>
                <c:pt idx="3">
                  <c:v>1316.8</c:v>
                </c:pt>
                <c:pt idx="4">
                  <c:v>5302.3</c:v>
                </c:pt>
                <c:pt idx="5">
                  <c:v>1413</c:v>
                </c:pt>
                <c:pt idx="6">
                  <c:v>13358.6</c:v>
                </c:pt>
                <c:pt idx="7">
                  <c:v>23848.2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факт 2024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111640714854453E-2"/>
                  <c:y val="1.261162697389154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11 001,7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3348226134653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4148677342298506E-2"/>
                  <c:y val="-5.7781524102197002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1 305,3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1662832876228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1.405522870034499E-2"/>
                  <c:y val="-5.7341730433038149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349,8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1.546724320976737E-2"/>
                  <c:y val="4.527555670191729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1 334,1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05392373706102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3.3817017605945326E-2"/>
                  <c:y val="-6.9919333734563939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5 356,9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9634955249327395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1 418,1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2085731218267705E-2"/>
                  <c:y val="1.415222567439505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15 594,8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66853932584273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24 053,7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BC-441D-B2E3-522D4EA99407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Лист2!$A$2:$A$9</c:f>
              <c:strCache>
                <c:ptCount val="8"/>
                <c:pt idx="0">
                  <c:v>Подоходный налог, 100,7 %</c:v>
                </c:pt>
                <c:pt idx="1">
                  <c:v>Налог на прибыль, 100,0%</c:v>
                </c:pt>
                <c:pt idx="2">
                  <c:v>Земельный налог, 102,5 %</c:v>
                </c:pt>
                <c:pt idx="3">
                  <c:v>Налог на недвижимость, 101,3 %</c:v>
                </c:pt>
                <c:pt idx="4">
                  <c:v>НДС, 101,0 %</c:v>
                </c:pt>
                <c:pt idx="5">
                  <c:v>Компенсация расходов государства,     100,4 %</c:v>
                </c:pt>
                <c:pt idx="6">
                  <c:v>Прочие ,  116,7%</c:v>
                </c:pt>
                <c:pt idx="7">
                  <c:v>Итого</c:v>
                </c:pt>
              </c:strCache>
            </c:strRef>
          </c:cat>
          <c:val>
            <c:numRef>
              <c:f>Лист2!$C$2:$C$9</c:f>
              <c:numCache>
                <c:formatCode>0.0</c:formatCode>
                <c:ptCount val="8"/>
                <c:pt idx="0" formatCode="#\ ##0.0">
                  <c:v>11001.7</c:v>
                </c:pt>
                <c:pt idx="1">
                  <c:v>1305.3</c:v>
                </c:pt>
                <c:pt idx="2">
                  <c:v>349.8</c:v>
                </c:pt>
                <c:pt idx="3" formatCode="General">
                  <c:v>1334.1</c:v>
                </c:pt>
                <c:pt idx="4">
                  <c:v>5356.9</c:v>
                </c:pt>
                <c:pt idx="5" formatCode="General">
                  <c:v>1418.1</c:v>
                </c:pt>
                <c:pt idx="6">
                  <c:v>15594.8</c:v>
                </c:pt>
                <c:pt idx="7">
                  <c:v>24053.7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594410775900205"/>
          <c:y val="0.15367236981629551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2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aseline="0" dirty="0">
                <a:latin typeface="Times New Roman" panose="02020603050405020304" pitchFamily="18" charset="0"/>
              </a:rPr>
              <a:t>Динамика поступления собственных доходов бюджета района
за 2023 год – 17 164,8 тыс. рублей/ 2024 год  - 24 053,7 тыс. рублей, 140,1 % </a:t>
            </a:r>
          </a:p>
        </c:rich>
      </c:tx>
      <c:layout>
        <c:manualLayout>
          <c:xMode val="edge"/>
          <c:yMode val="edge"/>
          <c:x val="0.12454289732770746"/>
          <c:y val="0"/>
        </c:manualLayout>
      </c:layout>
      <c:overlay val="0"/>
      <c:spPr>
        <a:noFill/>
        <a:ln w="3263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04908335215854E-2"/>
          <c:y val="0.12194466815835732"/>
          <c:w val="0.90952286230666313"/>
          <c:h val="0.5323392102134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 2023 года</c:v>
                </c:pt>
              </c:strCache>
            </c:strRef>
          </c:tx>
          <c:spPr>
            <a:solidFill>
              <a:srgbClr val="00FF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86824589964229E-2"/>
                  <c:y val="-1.2091233092224622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9123,5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270042194091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3D9-401F-B550-C36D2D027122}"/>
                </c:ext>
              </c:extLst>
            </c:dLbl>
            <c:dLbl>
              <c:idx val="1"/>
              <c:layout>
                <c:manualLayout>
                  <c:x val="-1.1571480780092387E-2"/>
                  <c:y val="-9.8401547687710991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346,6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55751575356876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9-401F-B550-C36D2D027122}"/>
                </c:ext>
              </c:extLst>
            </c:dLbl>
            <c:dLbl>
              <c:idx val="2"/>
              <c:layout>
                <c:manualLayout>
                  <c:x val="-3.5054461157427927E-2"/>
                  <c:y val="2.129892861373367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343,0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049281814456734E-2"/>
                      <c:h val="5.84061396467832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D9-401F-B550-C36D2D027122}"/>
                </c:ext>
              </c:extLst>
            </c:dLbl>
            <c:dLbl>
              <c:idx val="3"/>
              <c:layout>
                <c:manualLayout>
                  <c:x val="-8.616351175309428E-3"/>
                  <c:y val="-9.3992819126102155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1385,2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41345703957126E-2"/>
                      <c:h val="5.0567776982130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9-401F-B550-C36D2D027122}"/>
                </c:ext>
              </c:extLst>
            </c:dLbl>
            <c:dLbl>
              <c:idx val="4"/>
              <c:layout>
                <c:manualLayout>
                  <c:x val="-3.2686308523381793E-2"/>
                  <c:y val="-3.8784849518414878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2663,7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81630618957444E-2"/>
                      <c:h val="7.29309876075738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9-401F-B550-C36D2D027122}"/>
                </c:ext>
              </c:extLst>
            </c:dLbl>
            <c:dLbl>
              <c:idx val="5"/>
              <c:layout>
                <c:manualLayout>
                  <c:x val="-2.9009855711413485E-2"/>
                  <c:y val="1.6586623235693935E-2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846,3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115658345982481E-2"/>
                      <c:h val="5.2023752394045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D9-401F-B550-C36D2D027122}"/>
                </c:ext>
              </c:extLst>
            </c:dLbl>
            <c:dLbl>
              <c:idx val="6"/>
              <c:layout>
                <c:manualLayout>
                  <c:x val="-1.5277538987851306E-2"/>
                  <c:y val="1.2851880742699279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1100,7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894570140757728E-2"/>
                      <c:h val="3.12837598945139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3D9-401F-B550-C36D2D027122}"/>
                </c:ext>
              </c:extLst>
            </c:dLbl>
            <c:dLbl>
              <c:idx val="7"/>
              <c:layout>
                <c:manualLayout>
                  <c:x val="-1.2264288105353183E-2"/>
                  <c:y val="6.280954295571557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1355,8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139208648746873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120,6 %</c:v>
                </c:pt>
                <c:pt idx="1">
                  <c:v>Налог на прибыль,  376,6 %</c:v>
                </c:pt>
                <c:pt idx="2">
                  <c:v>Земельный налог, 102,0 %</c:v>
                </c:pt>
                <c:pt idx="3">
                  <c:v>Налог на недвижимость, 96,3 %</c:v>
                </c:pt>
                <c:pt idx="4">
                  <c:v>НДС, 201,1 %</c:v>
                </c:pt>
                <c:pt idx="5">
                  <c:v>Иные налоги от выручки, 110,0 %</c:v>
                </c:pt>
                <c:pt idx="6">
                  <c:v>Компенсация расходов государства, 128,8 %</c:v>
                </c:pt>
                <c:pt idx="7">
                  <c:v>Прочие, 173,8 %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9123.5</c:v>
                </c:pt>
                <c:pt idx="1">
                  <c:v>346.6</c:v>
                </c:pt>
                <c:pt idx="2">
                  <c:v>343</c:v>
                </c:pt>
                <c:pt idx="3">
                  <c:v>1385.2</c:v>
                </c:pt>
                <c:pt idx="4">
                  <c:v>2663.7</c:v>
                </c:pt>
                <c:pt idx="5">
                  <c:v>846.3</c:v>
                </c:pt>
                <c:pt idx="6">
                  <c:v>1100.7</c:v>
                </c:pt>
                <c:pt idx="7">
                  <c:v>1355.8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9-401F-B550-C36D2D027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 2024 года</c:v>
                </c:pt>
              </c:strCache>
            </c:strRef>
          </c:tx>
          <c:spPr>
            <a:solidFill>
              <a:srgbClr val="FF00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4557471682192678E-2"/>
                  <c:y val="2.8753807433654167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baseline="0" dirty="0"/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baseline="0" dirty="0"/>
                      <a:t>11001,7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baseline="0" dirty="0"/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14939011397334"/>
                      <c:h val="8.2835557476221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3D9-401F-B550-C36D2D027122}"/>
                </c:ext>
              </c:extLst>
            </c:dLbl>
            <c:dLbl>
              <c:idx val="1"/>
              <c:layout>
                <c:manualLayout>
                  <c:x val="1.7068659326259741E-2"/>
                  <c:y val="-4.3758548127087096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1305,3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21684510411809E-2"/>
                      <c:h val="4.66485175654608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03D9-401F-B550-C36D2D027122}"/>
                </c:ext>
              </c:extLst>
            </c:dLbl>
            <c:dLbl>
              <c:idx val="2"/>
              <c:layout>
                <c:manualLayout>
                  <c:x val="1.6190987762698748E-3"/>
                  <c:y val="6.5974068645888728E-3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349,8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76793248945149E-2"/>
                      <c:h val="5.98267769847801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3D9-401F-B550-C36D2D027122}"/>
                </c:ext>
              </c:extLst>
            </c:dLbl>
            <c:dLbl>
              <c:idx val="3"/>
              <c:layout>
                <c:manualLayout>
                  <c:x val="1.949901379916541E-2"/>
                  <c:y val="6.46732084878145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1334,1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002556554606384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03D9-401F-B550-C36D2D027122}"/>
                </c:ext>
              </c:extLst>
            </c:dLbl>
            <c:dLbl>
              <c:idx val="4"/>
              <c:layout>
                <c:manualLayout>
                  <c:x val="3.1854544678928912E-2"/>
                  <c:y val="1.913281951506172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baseline="0" dirty="0"/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baseline="0" dirty="0"/>
                      <a:t>5356,9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baseline="0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01039901657856E-2"/>
                      <c:h val="7.0163776787585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3D9-401F-B550-C36D2D027122}"/>
                </c:ext>
              </c:extLst>
            </c:dLbl>
            <c:dLbl>
              <c:idx val="5"/>
              <c:layout>
                <c:manualLayout>
                  <c:x val="2.1191426861297356E-3"/>
                  <c:y val="-1.3147565870617452E-4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931,5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23402770856173E-2"/>
                      <c:h val="6.2979480972168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3D9-401F-B550-C36D2D027122}"/>
                </c:ext>
              </c:extLst>
            </c:dLbl>
            <c:dLbl>
              <c:idx val="6"/>
              <c:layout>
                <c:manualLayout>
                  <c:x val="8.4727476069115901E-4"/>
                  <c:y val="-1.606149262470199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1418,1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236342292656457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3D9-401F-B550-C36D2D027122}"/>
                </c:ext>
              </c:extLst>
            </c:dLbl>
            <c:dLbl>
              <c:idx val="7"/>
              <c:layout>
                <c:manualLayout>
                  <c:x val="-2.1659817440681489E-2"/>
                  <c:y val="-9.906260398232521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2356,6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62221336257018E-2"/>
                      <c:h val="4.396204832557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120,6 %</c:v>
                </c:pt>
                <c:pt idx="1">
                  <c:v>Налог на прибыль,  376,6 %</c:v>
                </c:pt>
                <c:pt idx="2">
                  <c:v>Земельный налог, 102,0 %</c:v>
                </c:pt>
                <c:pt idx="3">
                  <c:v>Налог на недвижимость, 96,3 %</c:v>
                </c:pt>
                <c:pt idx="4">
                  <c:v>НДС, 201,1 %</c:v>
                </c:pt>
                <c:pt idx="5">
                  <c:v>Иные налоги от выручки, 110,0 %</c:v>
                </c:pt>
                <c:pt idx="6">
                  <c:v>Компенсация расходов государства, 128,8 %</c:v>
                </c:pt>
                <c:pt idx="7">
                  <c:v>Прочие, 173,8 %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11001.7</c:v>
                </c:pt>
                <c:pt idx="1">
                  <c:v>1305.3</c:v>
                </c:pt>
                <c:pt idx="2">
                  <c:v>349.8</c:v>
                </c:pt>
                <c:pt idx="3">
                  <c:v>1334.1</c:v>
                </c:pt>
                <c:pt idx="4">
                  <c:v>5356.9</c:v>
                </c:pt>
                <c:pt idx="5">
                  <c:v>931.2</c:v>
                </c:pt>
                <c:pt idx="6">
                  <c:v>1418.1</c:v>
                </c:pt>
                <c:pt idx="7">
                  <c:v>2356.6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3D9-401F-B550-C36D2D027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47760"/>
        <c:axId val="1"/>
      </c:barChart>
      <c:catAx>
        <c:axId val="15264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8158">
            <a:noFill/>
          </a:ln>
        </c:spPr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52647760"/>
        <c:crosses val="autoZero"/>
        <c:crossBetween val="between"/>
      </c:valAx>
      <c:spPr>
        <a:solidFill>
          <a:srgbClr val="CCFFFF"/>
        </a:solidFill>
        <a:ln w="32634">
          <a:noFill/>
        </a:ln>
      </c:spPr>
    </c:plotArea>
    <c:legend>
      <c:legendPos val="r"/>
      <c:layout>
        <c:manualLayout>
          <c:xMode val="edge"/>
          <c:yMode val="edge"/>
          <c:x val="0.70653678827554356"/>
          <c:y val="0.15258214558623212"/>
          <c:w val="0.25173850634318762"/>
          <c:h val="0.15023472540615967"/>
        </c:manualLayout>
      </c:layout>
      <c:overlay val="0"/>
      <c:spPr>
        <a:solidFill>
          <a:srgbClr val="FFFFFF"/>
        </a:solidFill>
        <a:ln w="4079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2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 бюджета района за 2024 год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доходных источников 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(24 053,7  тыс. рублей)</a:t>
            </a:r>
          </a:p>
        </c:rich>
      </c:tx>
      <c:layout>
        <c:manualLayout>
          <c:xMode val="edge"/>
          <c:yMode val="edge"/>
          <c:x val="0.28372851031416352"/>
          <c:y val="1.5616408483064247E-2"/>
        </c:manualLayout>
      </c:layout>
      <c:overlay val="0"/>
      <c:spPr>
        <a:noFill/>
        <a:ln w="27459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54060324825984"/>
          <c:y val="0.29629629629629628"/>
          <c:w val="0.54060324825986084"/>
          <c:h val="0.4969135802469135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3730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  <c:explosion val="16"/>
            <c:spPr>
              <a:solidFill>
                <a:srgbClr val="00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ED0-4A7A-B080-65D65CF87F7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D0-4A7A-B080-65D65CF87F78}"/>
              </c:ext>
            </c:extLst>
          </c:dPt>
          <c:dPt>
            <c:idx val="2"/>
            <c:bubble3D val="0"/>
            <c:explosion val="25"/>
            <c:spPr>
              <a:solidFill>
                <a:srgbClr val="FF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ED0-4A7A-B080-65D65CF87F78}"/>
              </c:ext>
            </c:extLst>
          </c:dPt>
          <c:dPt>
            <c:idx val="3"/>
            <c:bubble3D val="0"/>
            <c:spPr>
              <a:solidFill>
                <a:srgbClr val="33CCCC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D0-4A7A-B080-65D65CF87F78}"/>
              </c:ext>
            </c:extLst>
          </c:dPt>
          <c:dPt>
            <c:idx val="4"/>
            <c:bubble3D val="0"/>
            <c:explosion val="25"/>
            <c:spPr>
              <a:solidFill>
                <a:srgbClr val="FF00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ED0-4A7A-B080-65D65CF87F78}"/>
              </c:ext>
            </c:extLst>
          </c:dPt>
          <c:dPt>
            <c:idx val="5"/>
            <c:bubble3D val="0"/>
            <c:spPr>
              <a:solidFill>
                <a:srgbClr val="808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ED0-4A7A-B080-65D65CF87F78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D0-4A7A-B080-65D65CF87F78}"/>
              </c:ext>
            </c:extLst>
          </c:dPt>
          <c:dPt>
            <c:idx val="7"/>
            <c:bubble3D val="0"/>
            <c:spPr>
              <a:solidFill>
                <a:srgbClr val="FF8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ED0-4A7A-B080-65D65CF87F7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D0-4A7A-B080-65D65CF87F78}"/>
              </c:ext>
            </c:extLst>
          </c:dPt>
          <c:dPt>
            <c:idx val="9"/>
            <c:bubble3D val="0"/>
            <c:spPr>
              <a:solidFill>
                <a:srgbClr val="80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ED0-4A7A-B080-65D65CF87F78}"/>
              </c:ext>
            </c:extLst>
          </c:dPt>
          <c:dLbls>
            <c:dLbl>
              <c:idx val="0"/>
              <c:layout>
                <c:manualLayout>
                  <c:x val="-7.1953852568279746E-4"/>
                  <c:y val="-0.17397386828602485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Подоходный налог с физических лиц
11 001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,7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64,1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numFmt formatCode="\О\с\н\о\в\н\о\й" sourceLinked="0"/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D0-4A7A-B080-65D65CF87F78}"/>
                </c:ext>
              </c:extLst>
            </c:dLbl>
            <c:dLbl>
              <c:idx val="1"/>
              <c:layout>
                <c:manualLayout>
                  <c:x val="0.22566898550684458"/>
                  <c:y val="2.0338978858345722E-2"/>
                </c:manualLayout>
              </c:layout>
              <c:tx>
                <c:rich>
                  <a:bodyPr/>
                  <a:lstStyle/>
                  <a:p>
                    <a:fld id="{D31EF9D0-C368-46E4-934B-0B352D224D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90A7CA-BA50-4F7B-9A18-FAB704D867D9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7,6 %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D0-4A7A-B080-65D65CF87F78}"/>
                </c:ext>
              </c:extLst>
            </c:dLbl>
            <c:dLbl>
              <c:idx val="2"/>
              <c:layout>
                <c:manualLayout>
                  <c:x val="0.17955412155559963"/>
                  <c:y val="6.4848640517364428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Земельный налог
349,8
2,0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numFmt formatCode="\О\с\н\о\в\н\о\й" sourceLinked="0"/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25760251513028"/>
                      <c:h val="0.145310266713411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0-4A7A-B080-65D65CF87F78}"/>
                </c:ext>
              </c:extLst>
            </c:dLbl>
            <c:dLbl>
              <c:idx val="3"/>
              <c:layout>
                <c:manualLayout>
                  <c:x val="8.2003814479046158E-2"/>
                  <c:y val="0.14307189651335706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недвижимость
1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334,1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7,8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numFmt formatCode="\О\с\н\о\в\н\о\й" sourceLinked="0"/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6606477159314"/>
                      <c:h val="0.143643349003269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ED0-4A7A-B080-65D65CF87F78}"/>
                </c:ext>
              </c:extLst>
            </c:dLbl>
            <c:dLbl>
              <c:idx val="4"/>
              <c:layout>
                <c:manualLayout>
                  <c:x val="-2.3638857724116138E-2"/>
                  <c:y val="0.22796378199077694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добавленную стоимость
5 356,9
31,2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numFmt formatCode="\О\с\н\о\в\н\о\й" sourceLinked="0"/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78792984847801"/>
                      <c:h val="0.136729348604669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D0-4A7A-B080-65D65CF87F78}"/>
                </c:ext>
              </c:extLst>
            </c:dLbl>
            <c:dLbl>
              <c:idx val="5"/>
              <c:layout>
                <c:manualLayout>
                  <c:x val="-0.11317801364909609"/>
                  <c:y val="8.540795003160509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при упрощенной системе налогообложения
274,7
1,6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numFmt formatCode="\О\с\н\о\в\н\о\й" sourceLinked="0"/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36252626272447"/>
                      <c:h val="0.179600229162130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ED0-4A7A-B080-65D65CF87F78}"/>
                </c:ext>
              </c:extLst>
            </c:dLbl>
            <c:dLbl>
              <c:idx val="6"/>
              <c:layout>
                <c:manualLayout>
                  <c:x val="-0.15191950865571005"/>
                  <c:y val="0.30060132037905152"/>
                </c:manualLayout>
              </c:layout>
              <c:tx>
                <c:rich>
                  <a:bodyPr/>
                  <a:lstStyle/>
                  <a:p>
                    <a:fld id="{D4F2E82A-C92C-454B-A8CF-950585BACF9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438,8</a:t>
                    </a:r>
                  </a:p>
                  <a:p>
                    <a:r>
                      <a:rPr lang="ru-RU" baseline="0" dirty="0"/>
                      <a:t>2,6 %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ED0-4A7A-B080-65D65CF87F78}"/>
                </c:ext>
              </c:extLst>
            </c:dLbl>
            <c:dLbl>
              <c:idx val="7"/>
              <c:layout>
                <c:manualLayout>
                  <c:x val="-1.9974940738381922E-2"/>
                  <c:y val="-7.2054921680279202E-2"/>
                </c:manualLayout>
              </c:layout>
              <c:tx>
                <c:rich>
                  <a:bodyPr/>
                  <a:lstStyle/>
                  <a:p>
                    <a:fld id="{23AFC5A9-7DE9-4632-9601-21E5A560DA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0DF4561-B65C-4CDD-820C-B8BB0551E67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1,3 %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815644899657217"/>
                      <c:h val="0.17437929226788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D0-4A7A-B080-65D65CF87F78}"/>
                </c:ext>
              </c:extLst>
            </c:dLbl>
            <c:dLbl>
              <c:idx val="8"/>
              <c:layout>
                <c:manualLayout>
                  <c:x val="8.0212715521550015E-2"/>
                  <c:y val="-8.7910619730378392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Компенсации расходов государства
1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418,1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8,3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numFmt formatCode="\О\с\н\о\в\н\о\й" sourceLinked="0"/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ED0-4A7A-B080-65D65CF87F78}"/>
                </c:ext>
              </c:extLst>
            </c:dLbl>
            <c:dLbl>
              <c:idx val="9"/>
              <c:layout>
                <c:manualLayout>
                  <c:x val="0.17448390828319366"/>
                  <c:y val="-4.7951970820685898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
2353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,6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13,7</a:t>
                    </a:r>
                    <a:r>
                      <a:rPr lang="ru-RU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sz="1600" dirty="0"/>
                  </a:p>
                </c:rich>
              </c:tx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37483089042933"/>
                      <c:h val="0.11699272719379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D0-4A7A-B080-65D65CF87F78}"/>
                </c:ext>
              </c:extLst>
            </c:dLbl>
            <c:numFmt formatCode="\О\с\н\о\в\н\о\й" sourceLinked="0"/>
            <c:spPr>
              <a:noFill/>
              <a:ln w="27459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Лист3!$A$1:$A$10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с индивидуальных предпринимателей</c:v>
                </c:pt>
                <c:pt idx="7">
                  <c:v>Единый налог для производителей с/х продукции</c:v>
                </c:pt>
                <c:pt idx="8">
                  <c:v>Компенсации расходов государства</c:v>
                </c:pt>
                <c:pt idx="9">
                  <c:v>Прочие</c:v>
                </c:pt>
              </c:strCache>
            </c:strRef>
          </c:cat>
          <c:val>
            <c:numRef>
              <c:f>Лист3!$B$1:$B$10</c:f>
              <c:numCache>
                <c:formatCode>#\ ##0.0</c:formatCode>
                <c:ptCount val="10"/>
                <c:pt idx="0">
                  <c:v>11001.7</c:v>
                </c:pt>
                <c:pt idx="1">
                  <c:v>1305.3</c:v>
                </c:pt>
                <c:pt idx="2">
                  <c:v>349.8</c:v>
                </c:pt>
                <c:pt idx="3">
                  <c:v>1334.1</c:v>
                </c:pt>
                <c:pt idx="4">
                  <c:v>5356.9</c:v>
                </c:pt>
                <c:pt idx="5">
                  <c:v>274.7</c:v>
                </c:pt>
                <c:pt idx="6">
                  <c:v>438.8</c:v>
                </c:pt>
                <c:pt idx="7">
                  <c:v>217.7</c:v>
                </c:pt>
                <c:pt idx="8">
                  <c:v>1418.1</c:v>
                </c:pt>
                <c:pt idx="9">
                  <c:v>2353.6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D0-4A7A-B080-65D65CF87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45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205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033348700741993E-2"/>
          <c:y val="0.19578057062521609"/>
          <c:w val="0.89566893179448459"/>
          <c:h val="0.63141715766373308"/>
        </c:manualLayout>
      </c:layout>
      <c:lineChart>
        <c:grouping val="standar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план 106,9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Лист2!$B$2:$B$13</c:f>
              <c:strCache>
                <c:ptCount val="12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январь-июнь</c:v>
                </c:pt>
                <c:pt idx="6">
                  <c:v>январь-июль</c:v>
                </c:pt>
                <c:pt idx="7">
                  <c:v>январь-август</c:v>
                </c:pt>
                <c:pt idx="8">
                  <c:v>январь-сентябрь</c:v>
                </c:pt>
                <c:pt idx="9">
                  <c:v>январь-октябрь</c:v>
                </c:pt>
                <c:pt idx="10">
                  <c:v>январь-ноябрь</c:v>
                </c:pt>
                <c:pt idx="11">
                  <c:v>январь-декабрь</c:v>
                </c:pt>
              </c:strCache>
            </c:strRef>
          </c:cat>
          <c:val>
            <c:numRef>
              <c:f>Лист2!$C$2:$C$13</c:f>
              <c:numCache>
                <c:formatCode>0.0</c:formatCode>
                <c:ptCount val="12"/>
                <c:pt idx="0">
                  <c:v>106.9</c:v>
                </c:pt>
                <c:pt idx="1">
                  <c:v>106.9</c:v>
                </c:pt>
                <c:pt idx="2">
                  <c:v>106.9</c:v>
                </c:pt>
                <c:pt idx="3">
                  <c:v>106.9</c:v>
                </c:pt>
                <c:pt idx="4">
                  <c:v>106.9</c:v>
                </c:pt>
                <c:pt idx="5">
                  <c:v>106.9</c:v>
                </c:pt>
                <c:pt idx="6">
                  <c:v>106.9</c:v>
                </c:pt>
                <c:pt idx="7">
                  <c:v>106.9</c:v>
                </c:pt>
                <c:pt idx="8">
                  <c:v>106.9</c:v>
                </c:pt>
                <c:pt idx="9">
                  <c:v>106.9</c:v>
                </c:pt>
                <c:pt idx="10">
                  <c:v>106.9</c:v>
                </c:pt>
                <c:pt idx="11">
                  <c:v>106.9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63-47ED-89BF-4560C488EC66}"/>
            </c:ext>
          </c:extLst>
        </c:ser>
        <c:ser>
          <c:idx val="1"/>
          <c:order val="1"/>
          <c:tx>
            <c:strRef>
              <c:f>Лист2!$D$1</c:f>
              <c:strCache>
                <c:ptCount val="1"/>
                <c:pt idx="0">
                  <c:v>факт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Лист2!$B$2:$B$13</c:f>
              <c:strCache>
                <c:ptCount val="12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  <c:pt idx="3">
                  <c:v>январь-апрель</c:v>
                </c:pt>
                <c:pt idx="4">
                  <c:v>январь-май</c:v>
                </c:pt>
                <c:pt idx="5">
                  <c:v>январь-июнь</c:v>
                </c:pt>
                <c:pt idx="6">
                  <c:v>январь-июль</c:v>
                </c:pt>
                <c:pt idx="7">
                  <c:v>январь-август</c:v>
                </c:pt>
                <c:pt idx="8">
                  <c:v>январь-сентябрь</c:v>
                </c:pt>
                <c:pt idx="9">
                  <c:v>январь-октябрь</c:v>
                </c:pt>
                <c:pt idx="10">
                  <c:v>январь-ноябрь</c:v>
                </c:pt>
                <c:pt idx="11">
                  <c:v>январь-декабрь</c:v>
                </c:pt>
              </c:strCache>
            </c:strRef>
          </c:cat>
          <c:val>
            <c:numRef>
              <c:f>Лист2!$D$2:$D$13</c:f>
              <c:numCache>
                <c:formatCode>General</c:formatCode>
                <c:ptCount val="12"/>
                <c:pt idx="0">
                  <c:v>145.69999999999999</c:v>
                </c:pt>
                <c:pt idx="1">
                  <c:v>142.80000000000001</c:v>
                </c:pt>
                <c:pt idx="2">
                  <c:v>126.1</c:v>
                </c:pt>
                <c:pt idx="3">
                  <c:v>133.9</c:v>
                </c:pt>
                <c:pt idx="4">
                  <c:v>132.9</c:v>
                </c:pt>
                <c:pt idx="5">
                  <c:v>127.5</c:v>
                </c:pt>
                <c:pt idx="6">
                  <c:v>129.30000000000001</c:v>
                </c:pt>
                <c:pt idx="7">
                  <c:v>128.6</c:v>
                </c:pt>
                <c:pt idx="8">
                  <c:v>127.9</c:v>
                </c:pt>
                <c:pt idx="9">
                  <c:v>127.7</c:v>
                </c:pt>
                <c:pt idx="10">
                  <c:v>128.30000000000001</c:v>
                </c:pt>
                <c:pt idx="11">
                  <c:v>124.9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63-47ED-89BF-4560C488EC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6839792"/>
        <c:axId val="206842288"/>
      </c:lineChart>
      <c:catAx>
        <c:axId val="20683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842288"/>
        <c:crosses val="autoZero"/>
        <c:auto val="1"/>
        <c:lblAlgn val="ctr"/>
        <c:lblOffset val="100"/>
        <c:noMultiLvlLbl val="0"/>
      </c:catAx>
      <c:valAx>
        <c:axId val="20684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83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за </a:t>
            </a:r>
            <a:r>
              <a:rPr lang="ru-RU" sz="18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2024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года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Исполнено всего за </a:t>
            </a:r>
            <a:r>
              <a:rPr lang="ru-RU" sz="18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2024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-  </a:t>
            </a:r>
            <a:r>
              <a:rPr lang="ru-RU" sz="18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74 617,8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рублей,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в том числе на социальную сферу </a:t>
            </a:r>
            <a:r>
              <a:rPr lang="ru-RU" sz="18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- 44 758,6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или </a:t>
            </a:r>
            <a:r>
              <a:rPr lang="ru-RU" sz="18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60,0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%</a:t>
            </a:r>
          </a:p>
        </c:rich>
      </c:tx>
      <c:layout>
        <c:manualLayout>
          <c:xMode val="edge"/>
          <c:yMode val="edge"/>
          <c:x val="9.4782248075732115E-2"/>
          <c:y val="0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63556533663629122"/>
          <c:h val="0.59463954977600086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4318867433383307"/>
                  <c:y val="4.066078177969093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B9FC4A0F-156D-47B9-8E0D-AFF826636ED6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12,9 %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40587278101066"/>
                      <c:h val="0.119877666959128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5619068097800118"/>
                  <c:y val="6.0490218291187191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21D57B08-99C3-4CFF-BEE1-79BE8D6553CC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08104882195655"/>
                      <c:h val="0.161467877944948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1.040259133237237E-2"/>
                  <c:y val="7.9926993741166963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0477C8A0-0BA3-4D94-90C4-5039971E2C83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5,61%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F5D260A5-C787-48B9-9F13-B547483F8C2C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0,2 %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5DB76999-703E-4ABD-A07D-0CB515830D77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21,8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-8.3128925948863133E-2"/>
                  <c:y val="4.2420696386717985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A87ECCF8-372F-4D57-8F08-AE8809460B23}" type="VALUE">
                      <a:rPr lang="ru-RU" sz="1200" baseline="0" smtClean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sz="1200" baseline="0" dirty="0"/>
                  </a:p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200" baseline="0" dirty="0" smtClean="0"/>
                      <a:t>14,7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94943820224721"/>
                      <c:h val="9.46130993086870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25769497602828229"/>
                  <c:y val="3.6203206567184246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C34FC7B9-8552-4CE8-A72F-D1155F0825C5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9,1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08638306728611"/>
                      <c:h val="0.147824030449600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5655067517404672"/>
                  <c:y val="4.2345197713909009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 sz="1200" baseline="0" smtClean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21 731,3</a:t>
                    </a:r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29,1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521391993413254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8.3664512302946387E-2"/>
                  <c:y val="-4.1128251534835833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8B8629AF-B240-4B86-9DF8-5FD2BCC3F193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7,1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92137718005041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47CA2D67-F6E0-4392-BB09-EC71984D6566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9644.9</c:v>
                </c:pt>
                <c:pt idx="1">
                  <c:v>23.9</c:v>
                </c:pt>
                <c:pt idx="2">
                  <c:v>3787.7</c:v>
                </c:pt>
                <c:pt idx="3">
                  <c:v>115</c:v>
                </c:pt>
                <c:pt idx="4">
                  <c:v>16287.6</c:v>
                </c:pt>
                <c:pt idx="5">
                  <c:v>10984.1</c:v>
                </c:pt>
                <c:pt idx="6">
                  <c:v>6757.9</c:v>
                </c:pt>
                <c:pt idx="7">
                  <c:v>21731.3</c:v>
                </c:pt>
                <c:pt idx="8">
                  <c:v>5285.4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9 644,9</c:v>
                </c:pt>
                <c:pt idx="1">
                  <c:v>23,9</c:v>
                </c:pt>
                <c:pt idx="2">
                  <c:v>3 787,7</c:v>
                </c:pt>
                <c:pt idx="3">
                  <c:v>115,0</c:v>
                </c:pt>
                <c:pt idx="4">
                  <c:v>16 287,6</c:v>
                </c:pt>
                <c:pt idx="5">
                  <c:v>10 984,1</c:v>
                </c:pt>
                <c:pt idx="6">
                  <c:v>6 757,9</c:v>
                </c:pt>
                <c:pt idx="7">
                  <c:v>21 731,3</c:v>
                </c:pt>
                <c:pt idx="8">
                  <c:v>5 285,4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за </a:t>
            </a:r>
            <a:r>
              <a:rPr lang="ru-RU" sz="18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2024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за </a:t>
            </a:r>
            <a:r>
              <a:rPr lang="ru-RU" sz="18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2024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– </a:t>
            </a:r>
            <a:r>
              <a:rPr lang="ru-RU" sz="18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74 617,8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рублей,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в том числе по социально-значимым статьям  - </a:t>
            </a:r>
            <a:r>
              <a:rPr lang="ru-RU" sz="18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35 051,6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или </a:t>
            </a:r>
            <a:r>
              <a:rPr lang="ru-RU" sz="18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47,0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%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4.3514836820724521E-3"/>
          <c:y val="3.2539258863828469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-2.2776343603703262E-2"/>
                  <c:y val="-2.235078666014206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AC15AE4B-E0F1-441C-AE73-98E54591A685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37,5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78516765460494"/>
                      <c:h val="0.10841807909604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0.17358090572157781"/>
                  <c:y val="-3.1253317911532248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BC8B6A73-6459-4C58-B15A-BFC9DFEC1C7F}" type="VALU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5,1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20778670680961"/>
                      <c:h val="0.109642184557438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9.494802264885438E-2"/>
                  <c:y val="-3.7464596586443646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285D9CD7-8001-476B-9DFB-915E076C3E87}" type="VALU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15,0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97191011235955"/>
                      <c:h val="8.77024482109227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565336121918648"/>
                  <c:y val="-7.7384149057150532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6E951C2D-5CC5-4E92-A8B3-009F6DD17B02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1,9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0224719101118"/>
                      <c:h val="0.196233521657250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4133836149694751"/>
                  <c:y val="0.1760841971024808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E3CF02B8-63A8-48E4-9F6F-3E776ECF3D14}" type="VALUE">
                      <a:rPr lang="ru-RU" sz="1200" baseline="0" dirty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20,5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9.77368360669542E-2"/>
                  <c:y val="0.14195931017097424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8E5210BA-6370-4F63-8016-921A99A29777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1,5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41573033707864"/>
                      <c:h val="0.10088838471462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-1.0830001378496098E-2"/>
                  <c:y val="0.18134110354849711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BC2199A5-DBFA-4C9A-870A-9B131CB8281C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1,0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74433679887803"/>
                      <c:h val="0.103483992467043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0.20080420330941307"/>
                  <c:y val="0.13390705399113245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6C8DA4F7-61B0-4851-8656-7B22312617EC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0,9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77214182036158"/>
                      <c:h val="0.109642184557438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33405072316255774"/>
                  <c:y val="9.4287705562228444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200" baseline="0" smtClean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E03E84E7-BE85-44AB-A5D2-1C1ECCB333DB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6,6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48007681952906"/>
                      <c:h val="0.111016949152542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6BDC1333-6878-4C48-ABE6-D40671CADFA1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3,1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8.2129258431930724E-2"/>
                  <c:y val="-0.1597912125391106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517C6FBA-FD21-470C-8037-141E7318E5B6}" type="VALUE">
                      <a:rPr lang="ru-RU" sz="1200" baseline="0"/>
                      <a:pPr>
                        <a:defRPr sz="12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
</a:t>
                    </a:r>
                    <a:r>
                      <a:rPr lang="ru-RU" sz="1200" baseline="0" dirty="0" smtClean="0"/>
                      <a:t>7,0 </a:t>
                    </a:r>
                    <a:r>
                      <a:rPr lang="ru-RU" sz="1200" baseline="0" dirty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17696629213483"/>
                      <c:h val="0.1356403754615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27974.2</c:v>
                </c:pt>
                <c:pt idx="1">
                  <c:v>3791</c:v>
                </c:pt>
                <c:pt idx="2">
                  <c:v>11178.7</c:v>
                </c:pt>
                <c:pt idx="3">
                  <c:v>1453.9</c:v>
                </c:pt>
                <c:pt idx="4">
                  <c:v>15260.4</c:v>
                </c:pt>
                <c:pt idx="5">
                  <c:v>1120.8</c:v>
                </c:pt>
                <c:pt idx="6">
                  <c:v>711.7</c:v>
                </c:pt>
                <c:pt idx="7">
                  <c:v>691.4</c:v>
                </c:pt>
                <c:pt idx="8">
                  <c:v>4920</c:v>
                </c:pt>
                <c:pt idx="9">
                  <c:v>2312.6</c:v>
                </c:pt>
                <c:pt idx="10">
                  <c:v>5203.1000000000004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0.4895</cdr:x>
      <cdr:y>0.548</cdr:y>
    </cdr:from>
    <cdr:to>
      <cdr:x>0.501</cdr:x>
      <cdr:y>0.62625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2329" y="2223592"/>
          <a:ext cx="78757" cy="31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0.07369</cdr:y>
    </cdr:from>
    <cdr:to>
      <cdr:x>1</cdr:x>
      <cdr:y>0.20903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978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0.52475</cdr:x>
      <cdr:y>0.45053</cdr:y>
    </cdr:from>
    <cdr:to>
      <cdr:x>0.64356</cdr:x>
      <cdr:y>0.54947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5701553" y="2285768"/>
          <a:ext cx="1290918" cy="502024"/>
        </a:xfrm>
        <a:prstGeom xmlns:a="http://schemas.openxmlformats.org/drawingml/2006/main" prst="wedgeEllipseCallou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/>
            <a:t>106,9</a:t>
          </a:r>
          <a:endParaRPr lang="ru-RU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0.06311</cdr:y>
    </cdr:from>
    <cdr:to>
      <cdr:x>1</cdr:x>
      <cdr:y>0.1986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25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0.86632</cdr:x>
      <cdr:y>1.48182E-7</cdr:y>
    </cdr:from>
    <cdr:to>
      <cdr:x>1</cdr:x>
      <cdr:y>0.12713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33568" y="1"/>
          <a:ext cx="1208832" cy="85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Слайд 6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0.86397</cdr:x>
      <cdr:y>0</cdr:y>
    </cdr:from>
    <cdr:to>
      <cdr:x>1</cdr:x>
      <cdr:y>0.1231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12360" y="0"/>
          <a:ext cx="1230040" cy="830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>
              <a:latin typeface="Times New Roman" panose="02020603050405020304" pitchFamily="18" charset="0"/>
              <a:cs typeface="Times New Roman" panose="02020603050405020304" pitchFamily="18" charset="0"/>
            </a:rPr>
            <a:t>Слайд 7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2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3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67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7E3EEB5-E170-44F9-9F03-4777D05F910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B66759B-F245-4428-B959-D1D59FBF0CF0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45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116EC58-1F50-4B6F-B430-C8AC7449F50A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8847A8A-36E3-4173-AA15-C3918D24C4DE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11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04360FF-63C2-4925-8332-D85B33896CCD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AE4EF48-D1D8-4D3E-A449-0172E2B79006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3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E5D3735-4933-43A8-836B-E0856396AC6F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6D9925A-0DE3-404F-A39C-43877E5E20D3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70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DBCD2B0-5A42-464F-8EDA-60955209EFEC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4ADA12C-C284-4EFE-9F31-8667948F89F3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16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78BC08C-FC89-4EFC-9D2B-CE5D6CD359D2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0983B0-1B3F-4E9B-8AC8-17AE6216CAE8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71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CCE74FB-6350-474A-BA60-C045DD566004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730D2E4-F073-4B9D-9305-BB7D2C65784F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27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947FEF2-DC8E-41A9-81E6-9FDBE4E3F43C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5B268EC-62B8-45F6-A342-BC81051E50AB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45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B5C282-30A1-4DDE-84AD-D274D4262450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B729200-1355-4E69-8B6A-E780CB87338E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31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E7EFB3-66F9-481D-BB75-AD4273E9766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3BC0C79-56A3-4DF3-A3CC-6C631A09731C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56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E7EFB3-66F9-481D-BB75-AD4273E9766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3BC0C79-56A3-4DF3-A3CC-6C631A09731C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594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E7EFB3-66F9-481D-BB75-AD4273E9766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3BC0C79-56A3-4DF3-A3CC-6C631A09731C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63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E7EFB3-66F9-481D-BB75-AD4273E9766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3BC0C79-56A3-4DF3-A3CC-6C631A09731C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148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E7EFB3-66F9-481D-BB75-AD4273E9766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3BC0C79-56A3-4DF3-A3CC-6C631A09731C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77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1CD7587-1309-4A4C-BC0D-F965671CE8FF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68432E9-0AE5-4A9D-8799-2A4CA36DBD3A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178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B54F4B6-066D-4761-99CB-A7CC9FE5A55A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3396399-7E33-48E6-88AF-C4390CEE953F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67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909B286-3CEC-452A-B603-72561982DC49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B1A7FDD-D7FF-49F7-BC08-BEB6645D5D7E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5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3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4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9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0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3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3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0615-4034-4AC7-AFBA-60AADA1B38F4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261E-0408-43E4-8422-E05D175A9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1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E7EFB3-66F9-481D-BB75-AD4273E9766E}" type="datetimeFigureOut">
              <a:rPr lang="ru-RU" altLang="ru-RU" smtClean="0">
                <a:solidFill>
                  <a:prstClr val="black">
                    <a:tint val="75000"/>
                  </a:prstClr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26.02.2025</a:t>
            </a:fld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>
                  <a:tint val="75000"/>
                </a:prst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3BC0C79-56A3-4DF3-A3CC-6C631A09731C}" type="slidenum">
              <a:rPr lang="ru-RU" altLang="ru-RU" smtClean="0">
                <a:solidFill>
                  <a:srgbClr val="90C226"/>
                </a:solidFill>
                <a:latin typeface="Bookman Old Style" panose="020506040505050202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90C226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063750" y="1628775"/>
            <a:ext cx="8604250" cy="2520950"/>
          </a:xfrm>
        </p:spPr>
        <p:txBody>
          <a:bodyPr anchor="b">
            <a:normAutofit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Информация об исполнении бюджета</a:t>
            </a:r>
            <a:b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Бешенковичского</a:t>
            </a:r>
            <a: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района</a:t>
            </a:r>
            <a:b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за 2024 год</a:t>
            </a:r>
          </a:p>
        </p:txBody>
      </p:sp>
    </p:spTree>
    <p:extLst>
      <p:ext uri="{BB962C8B-B14F-4D97-AF65-F5344CB8AC3E}">
        <p14:creationId xmlns:p14="http://schemas.microsoft.com/office/powerpoint/2010/main" val="36249594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5433"/>
              </p:ext>
            </p:extLst>
          </p:nvPr>
        </p:nvGraphicFramePr>
        <p:xfrm>
          <a:off x="1991546" y="1079543"/>
          <a:ext cx="7632849" cy="57141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7245">
                  <a:extLst>
                    <a:ext uri="{9D8B030D-6E8A-4147-A177-3AD203B41FA5}">
                      <a16:colId xmlns:a16="http://schemas.microsoft.com/office/drawing/2014/main" val="2037511983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652833322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115197738"/>
                    </a:ext>
                  </a:extLst>
                </a:gridCol>
                <a:gridCol w="1828546">
                  <a:extLst>
                    <a:ext uri="{9D8B030D-6E8A-4147-A177-3AD203B41FA5}">
                      <a16:colId xmlns:a16="http://schemas.microsoft.com/office/drawing/2014/main" val="663557661"/>
                    </a:ext>
                  </a:extLst>
                </a:gridCol>
              </a:tblGrid>
              <a:tr h="641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Годовой план на 2024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Исполнено за январь-декабрь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исполнения к году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083711"/>
                  </a:ext>
                </a:extLst>
              </a:tr>
              <a:tr h="641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74 623,8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74 555,4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142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949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Собственные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23 848,2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24 053,7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10740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20 326,6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20 497,7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83822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неналоговые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3 521,6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3 556,0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9876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892746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Безвозмездные поступления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50 775,6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50 501,7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513287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дотация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39 784,3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39 784,3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695593"/>
                  </a:ext>
                </a:extLst>
              </a:tr>
              <a:tr h="31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субвенции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1 742,6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1 740,3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40628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иные межбюджетные трансферты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9 017,7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8 750,7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456149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75 704,9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74 617,8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44653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Профицит (+)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 (-)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-1 081,1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9621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Дотационность, 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181208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91545" y="186989"/>
            <a:ext cx="7632850" cy="8925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и расходы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Бешенковичского района на 1 января 2025 года 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</a:t>
            </a: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alt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64352" y="186987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9756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03014631"/>
              </p:ext>
            </p:extLst>
          </p:nvPr>
        </p:nvGraphicFramePr>
        <p:xfrm>
          <a:off x="143435" y="50800"/>
          <a:ext cx="11905130" cy="697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80376" y="0"/>
            <a:ext cx="1187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36398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03493088"/>
              </p:ext>
            </p:extLst>
          </p:nvPr>
        </p:nvGraphicFramePr>
        <p:xfrm>
          <a:off x="304800" y="381516"/>
          <a:ext cx="11438965" cy="671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60368" y="18101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50023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51455423"/>
              </p:ext>
            </p:extLst>
          </p:nvPr>
        </p:nvGraphicFramePr>
        <p:xfrm>
          <a:off x="1129553" y="476672"/>
          <a:ext cx="10703859" cy="608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480377" y="7656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58894" y="155955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</a:p>
        </p:txBody>
      </p:sp>
    </p:spTree>
    <p:extLst>
      <p:ext uri="{BB962C8B-B14F-4D97-AF65-F5344CB8AC3E}">
        <p14:creationId xmlns:p14="http://schemas.microsoft.com/office/powerpoint/2010/main" val="225617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3" y="631349"/>
            <a:ext cx="6986737" cy="8751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выполнения показателя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«Совокупные доходы»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28030" y="231239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517565"/>
              </p:ext>
            </p:extLst>
          </p:nvPr>
        </p:nvGraphicFramePr>
        <p:xfrm>
          <a:off x="645458" y="1506534"/>
          <a:ext cx="10865223" cy="535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65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129785"/>
              </p:ext>
            </p:extLst>
          </p:nvPr>
        </p:nvGraphicFramePr>
        <p:xfrm>
          <a:off x="484094" y="120626"/>
          <a:ext cx="11152093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37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492673776"/>
              </p:ext>
            </p:extLst>
          </p:nvPr>
        </p:nvGraphicFramePr>
        <p:xfrm>
          <a:off x="573741" y="114300"/>
          <a:ext cx="11008659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1952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354</Words>
  <Application>Microsoft Office PowerPoint</Application>
  <PresentationFormat>Широкоэкранный</PresentationFormat>
  <Paragraphs>155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Arial Cyr</vt:lpstr>
      <vt:lpstr>Bookman Old Style</vt:lpstr>
      <vt:lpstr>Calibri</vt:lpstr>
      <vt:lpstr>Calibri Light</vt:lpstr>
      <vt:lpstr>Times New Roman</vt:lpstr>
      <vt:lpstr>Trebuchet MS</vt:lpstr>
      <vt:lpstr>Wingdings 3</vt:lpstr>
      <vt:lpstr>Тема Office</vt:lpstr>
      <vt:lpstr>Аспект</vt:lpstr>
      <vt:lpstr>Информация об исполнении бюджета Бешенковичского района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выполнения показателя  «Совокупные доходы»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исполнении бюджета Бешенковичского района за 2023 год</dc:title>
  <dc:creator>Умецкая Елена Леонидовна</dc:creator>
  <cp:lastModifiedBy>Умецкая Елена Леонидовна</cp:lastModifiedBy>
  <cp:revision>54</cp:revision>
  <cp:lastPrinted>2024-01-26T14:10:56Z</cp:lastPrinted>
  <dcterms:created xsi:type="dcterms:W3CDTF">2024-01-26T09:01:30Z</dcterms:created>
  <dcterms:modified xsi:type="dcterms:W3CDTF">2025-02-26T12:31:03Z</dcterms:modified>
</cp:coreProperties>
</file>