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4" r:id="rId4"/>
    <p:sldId id="266" r:id="rId5"/>
    <p:sldId id="279" r:id="rId6"/>
    <p:sldId id="280" r:id="rId7"/>
    <p:sldId id="281" r:id="rId8"/>
    <p:sldId id="283" r:id="rId9"/>
    <p:sldId id="286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2" autoAdjust="0"/>
  </p:normalViewPr>
  <p:slideViewPr>
    <p:cSldViewPr>
      <p:cViewPr varScale="1">
        <p:scale>
          <a:sx n="70" d="100"/>
          <a:sy n="70" d="100"/>
        </p:scale>
        <p:origin x="1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 2025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на 2025 год 26 619,0 тыс. рублей,                                                  факт 2024 года 24 053,7 тыс. рублей, процент роста 110,7 %)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3763381403167302E-2"/>
          <c:y val="0.12360999774443973"/>
          <c:w val="0.97952130889172295"/>
          <c:h val="0.70014602899612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2025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855485400767131E-3"/>
                  <c:y val="1.6119086971937632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12 827,8</a:t>
                    </a:r>
                    <a:endParaRPr lang="en-US" sz="1000" baseline="0" dirty="0" smtClean="0"/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 smtClean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18375915220884E-2"/>
                      <c:h val="4.61387442458084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-2.908807396266478E-2"/>
                  <c:y val="-9.2235074915310595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1 457,1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9.0161216293175497E-3"/>
                  <c:y val="-7.39589568620037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404,3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-2.586028045651597E-2"/>
                  <c:y val="-1.3658900065915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 smtClean="0"/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</a:t>
                    </a:r>
                    <a:r>
                      <a:rPr lang="en-US" sz="1000" baseline="0" dirty="0" smtClean="0"/>
                      <a:t>617,7</a:t>
                    </a:r>
                    <a:endParaRPr lang="en-US" sz="1000" baseline="0" dirty="0" smtClean="0"/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987414845616215E-2"/>
                      <c:h val="5.325638380190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-1.0062981066973472E-2"/>
                  <c:y val="-5.876752656404275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5 796,9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</a:t>
                    </a:r>
                    <a:r>
                      <a:rPr lang="en-US" sz="1000" baseline="0" dirty="0" smtClean="0"/>
                      <a:t>581,7 </a:t>
                    </a:r>
                    <a:endParaRPr lang="en-US" sz="1000" baseline="0" dirty="0" smtClean="0"/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2.1373418561443865E-2"/>
                  <c:y val="-8.564446052781871E-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 </a:t>
                    </a:r>
                    <a:r>
                      <a:rPr lang="en-US" sz="1000" baseline="0" dirty="0" smtClean="0"/>
                      <a:t>933,5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44382022471911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116,6 %</c:v>
                </c:pt>
                <c:pt idx="1">
                  <c:v>Налог на прибыль, 111,6 %</c:v>
                </c:pt>
                <c:pt idx="2">
                  <c:v>Земельный налог, 115,6 %</c:v>
                </c:pt>
                <c:pt idx="3">
                  <c:v>Налог на недвижимость, 121,3 %</c:v>
                </c:pt>
                <c:pt idx="4">
                  <c:v>НДС, 108,2 %</c:v>
                </c:pt>
                <c:pt idx="5">
                  <c:v>Компенсация расходов государства,     111,5 %</c:v>
                </c:pt>
                <c:pt idx="6">
                  <c:v>Прочие , 89,2 %</c:v>
                </c:pt>
              </c:strCache>
            </c:strRef>
          </c:cat>
          <c:val>
            <c:numRef>
              <c:f>Лист2!$B$2:$B$8</c:f>
              <c:numCache>
                <c:formatCode>#,##0.0</c:formatCode>
                <c:ptCount val="7"/>
                <c:pt idx="0">
                  <c:v>12827.8</c:v>
                </c:pt>
                <c:pt idx="1">
                  <c:v>1457.1</c:v>
                </c:pt>
                <c:pt idx="2">
                  <c:v>404.3</c:v>
                </c:pt>
                <c:pt idx="3">
                  <c:v>1617.7</c:v>
                </c:pt>
                <c:pt idx="4">
                  <c:v>5796.9</c:v>
                </c:pt>
                <c:pt idx="5">
                  <c:v>1581.7</c:v>
                </c:pt>
                <c:pt idx="6">
                  <c:v>2933.5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2024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392557066409225E-2"/>
                  <c:y val="2.1710924150475631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11 001,7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02112271078475"/>
                      <c:h val="7.31044908720946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4148677342298506E-2"/>
                  <c:y val="-5.7781524102197002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1 305,3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1.405522870034499E-2"/>
                  <c:y val="-2.393272092717073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349,8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2.1085182255736842E-2"/>
                  <c:y val="1.36268590203069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</a:t>
                    </a:r>
                    <a:r>
                      <a:rPr lang="en-US" sz="1000" baseline="0" dirty="0" smtClean="0"/>
                      <a:t>334,1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3.3817017605945326E-2"/>
                  <c:y val="-6.9919333734563939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5 356,9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</a:t>
                    </a:r>
                    <a:r>
                      <a:rPr lang="en-US" sz="1000" baseline="0" dirty="0" smtClean="0"/>
                      <a:t>418,1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3 287,7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116,6 %</c:v>
                </c:pt>
                <c:pt idx="1">
                  <c:v>Налог на прибыль, 111,6 %</c:v>
                </c:pt>
                <c:pt idx="2">
                  <c:v>Земельный налог, 115,6 %</c:v>
                </c:pt>
                <c:pt idx="3">
                  <c:v>Налог на недвижимость, 121,3 %</c:v>
                </c:pt>
                <c:pt idx="4">
                  <c:v>НДС, 108,2 %</c:v>
                </c:pt>
                <c:pt idx="5">
                  <c:v>Компенсация расходов государства,     111,5 %</c:v>
                </c:pt>
                <c:pt idx="6">
                  <c:v>Прочие , 89,2 %</c:v>
                </c:pt>
              </c:strCache>
            </c:strRef>
          </c:cat>
          <c:val>
            <c:numRef>
              <c:f>Лист2!$C$2:$C$8</c:f>
              <c:numCache>
                <c:formatCode>#,##0.0</c:formatCode>
                <c:ptCount val="7"/>
                <c:pt idx="0">
                  <c:v>11001.7</c:v>
                </c:pt>
                <c:pt idx="1">
                  <c:v>1305.3</c:v>
                </c:pt>
                <c:pt idx="2" formatCode="0.0">
                  <c:v>349.8</c:v>
                </c:pt>
                <c:pt idx="3" formatCode="General">
                  <c:v>1334.1</c:v>
                </c:pt>
                <c:pt idx="4" formatCode="0.0">
                  <c:v>5356.9</c:v>
                </c:pt>
                <c:pt idx="5" formatCode="General">
                  <c:v>1418.1</c:v>
                </c:pt>
                <c:pt idx="6" formatCode="0.0">
                  <c:v>3287.7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 2025 год</a:t>
            </a:r>
            <a:r>
              <a:rPr lang="ru-RU" sz="2269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Расходы всего  </a:t>
            </a:r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- 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58 323,6 </a:t>
            </a:r>
            <a:r>
              <a:rPr lang="ru-RU" sz="14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рублей,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том числе на социальную сферу 39 719,3 тыс. рублей или 68,1 %</a:t>
            </a:r>
            <a:endParaRPr lang="ru-RU" sz="14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9.4782248075732115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4599764849804767"/>
                  <c:y val="3.125123178289905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9FC4A0F-156D-47B9-8E0D-AFF826636ED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14,7 %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02382110943993"/>
                      <c:h val="0.101058566965544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21D57B08-99C3-4CFF-BEE1-79BE8D6553C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7.992699374116696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0477C8A0-0BA3-4D94-90C4-5039971E2C83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3,6 %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F5D260A5-C787-48B9-9F13-B547483F8C2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0,2 %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DB76999-703E-4ABD-A07D-0CB515830D77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13,3 %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0.15282613023091215"/>
                  <c:y val="8.382271637260217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A87ECCF8-372F-4D57-8F08-AE8809460B23}" type="VALU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sz="1000" baseline="0" dirty="0" smtClean="0"/>
                  </a:p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000" baseline="0" dirty="0" smtClean="0"/>
                      <a:t>20,4 %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43258426966291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5769502565690516"/>
                  <c:y val="6.0668036558843071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C34FC7B9-8552-4CE8-A72F-D1155F0825C5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8,5 %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086381933999817"/>
                      <c:h val="0.10265819046499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7473347783774218"/>
                  <c:y val="1.411654772353342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 smtClean="0"/>
                      <a:t>
16 961,3</a:t>
                    </a:r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29,1 %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8.366449787022455E-2"/>
                  <c:y val="-6.088830652809874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8B8629AF-B240-4B86-9DF8-5FD2BCC3F193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/>
                      <a:t>
</a:t>
                    </a:r>
                    <a:r>
                      <a:rPr lang="ru-RU" sz="1000" baseline="0" smtClean="0"/>
                      <a:t>10,1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92134831460674"/>
                      <c:h val="7.76759093144616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47CA2D67-F6E0-4392-BB09-EC71984D656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8575.2999999999993</c:v>
                </c:pt>
                <c:pt idx="1">
                  <c:v>17.399999999999999</c:v>
                </c:pt>
                <c:pt idx="2">
                  <c:v>2096.4</c:v>
                </c:pt>
                <c:pt idx="3">
                  <c:v>141</c:v>
                </c:pt>
                <c:pt idx="4">
                  <c:v>7774.2</c:v>
                </c:pt>
                <c:pt idx="5">
                  <c:v>11902</c:v>
                </c:pt>
                <c:pt idx="6">
                  <c:v>4976.1000000000004</c:v>
                </c:pt>
                <c:pt idx="7">
                  <c:v>16961.3</c:v>
                </c:pt>
                <c:pt idx="8">
                  <c:v>5879.9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8 575,3</c:v>
                </c:pt>
                <c:pt idx="1">
                  <c:v>17,4</c:v>
                </c:pt>
                <c:pt idx="2">
                  <c:v>2 096,4</c:v>
                </c:pt>
                <c:pt idx="3">
                  <c:v>141,0</c:v>
                </c:pt>
                <c:pt idx="4">
                  <c:v>7 774,2</c:v>
                </c:pt>
                <c:pt idx="5">
                  <c:v>11 902,0</c:v>
                </c:pt>
                <c:pt idx="6">
                  <c:v>4 976,1</c:v>
                </c:pt>
                <c:pt idx="7">
                  <c:v>16 961,3</c:v>
                </c:pt>
                <c:pt idx="8">
                  <c:v>5 879,9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н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2025 </a:t>
            </a: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2067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тыс. рублей)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2025 год всего – 58 323,6 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тыс. рублей, в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т.ч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расходы на 2025 год 41 188,2 тыс. рублей или 70,6 %. </a:t>
            </a:r>
            <a:endParaRPr lang="ru-RU" sz="1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3088483146067414"/>
          <c:y val="1.669205523887382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9606476156772537"/>
                  <c:y val="0.1085910196742814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AC15AE4B-E0F1-441C-AE73-98E54591A685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57,3 %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02112271078474"/>
                      <c:h val="9.92551334641534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0.20948442891267804"/>
                  <c:y val="-3.7443927180580434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8B6A73-6459-4C58-B15A-BFC9DFEC1C7F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7,1 %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8.4860158807396266E-2"/>
                  <c:y val="-9.362402919926765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285D9CD7-8001-476B-9DFB-915E076C3E87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10,9 %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8651685393257"/>
                      <c:h val="0.108513638197731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5.6573365478191633E-2"/>
                  <c:y val="-6.824717647971126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E951C2D-5CC5-4E92-A8B3-009F6DD17B02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10539237370609"/>
                      <c:h val="0.261501910386007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5819229408121738"/>
                  <c:y val="8.2110618381501521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3CF02B8-63A8-48E4-9F6F-3E776ECF3D14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6,4 %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85820136247015"/>
                      <c:h val="0.101195584885672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0.12828734627974864"/>
                  <c:y val="0.16617746020522028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8E5210BA-6370-4F63-8016-921A99A29777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1,9 %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32584269662918"/>
                      <c:h val="0.107455105600250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1.58554269700261E-2"/>
                  <c:y val="0.1599888020709791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2199A5-DBFA-4C9A-870A-9B131CB8281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50280898876405"/>
                      <c:h val="8.25630782252796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0.15210364504998672"/>
                  <c:y val="0.16036793495618648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C8DA4F7-61B0-4851-8656-7B22312617E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20627488277448466"/>
                  <c:y val="2.700531385664021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03E84E7-BE85-44AB-A5D2-1C1ECCB333DB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4,6 %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7707854109528443"/>
                  <c:y val="-8.012400094106390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BDC1333-6878-4C48-ABE6-D40671CADFA1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4,6 %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763348226134655"/>
                      <c:h val="7.824400893222106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9.4621007697071588E-2"/>
                  <c:y val="-0.19703755449561736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17C6FBA-FD21-470C-8037-141E7318E5B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33402</c:v>
                </c:pt>
                <c:pt idx="1">
                  <c:v>4120.1000000000004</c:v>
                </c:pt>
                <c:pt idx="2">
                  <c:v>6377.2</c:v>
                </c:pt>
                <c:pt idx="3">
                  <c:v>1786.5</c:v>
                </c:pt>
                <c:pt idx="4">
                  <c:v>3723.1</c:v>
                </c:pt>
                <c:pt idx="5">
                  <c:v>1183.0999999999999</c:v>
                </c:pt>
                <c:pt idx="6">
                  <c:v>696.5</c:v>
                </c:pt>
                <c:pt idx="7">
                  <c:v>818.4</c:v>
                </c:pt>
                <c:pt idx="8">
                  <c:v>2214.5</c:v>
                </c:pt>
                <c:pt idx="9">
                  <c:v>2699</c:v>
                </c:pt>
                <c:pt idx="10">
                  <c:v>1295.5999999999999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03109-3563-40F2-99CC-4579835676A8}">
      <dsp:nvSpPr>
        <dsp:cNvPr id="0" name=""/>
        <dsp:cNvSpPr/>
      </dsp:nvSpPr>
      <dsp:spPr>
        <a:xfrm>
          <a:off x="4114800" y="472346"/>
          <a:ext cx="2285821" cy="19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53"/>
              </a:lnTo>
              <a:lnTo>
                <a:pt x="2285821" y="99153"/>
              </a:lnTo>
              <a:lnTo>
                <a:pt x="2285821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E779-7F7C-431A-B63C-2CDEED5A696D}">
      <dsp:nvSpPr>
        <dsp:cNvPr id="0" name=""/>
        <dsp:cNvSpPr/>
      </dsp:nvSpPr>
      <dsp:spPr>
        <a:xfrm>
          <a:off x="2586691" y="472346"/>
          <a:ext cx="1528108" cy="198306"/>
        </a:xfrm>
        <a:custGeom>
          <a:avLst/>
          <a:gdLst/>
          <a:ahLst/>
          <a:cxnLst/>
          <a:rect l="0" t="0" r="0" b="0"/>
          <a:pathLst>
            <a:path>
              <a:moveTo>
                <a:pt x="1528108" y="0"/>
              </a:moveTo>
              <a:lnTo>
                <a:pt x="1528108" y="99153"/>
              </a:lnTo>
              <a:lnTo>
                <a:pt x="0" y="99153"/>
              </a:lnTo>
              <a:lnTo>
                <a:pt x="0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8B33-BCCD-493D-BE63-40A489E7FC54}">
      <dsp:nvSpPr>
        <dsp:cNvPr id="0" name=""/>
        <dsp:cNvSpPr/>
      </dsp:nvSpPr>
      <dsp:spPr>
        <a:xfrm>
          <a:off x="1" y="189"/>
          <a:ext cx="8229596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Консолидированный бюджет     Бешенковичского       района</a:t>
          </a:r>
          <a:endParaRPr lang="ru-RU" sz="1600" kern="1200" dirty="0"/>
        </a:p>
      </dsp:txBody>
      <dsp:txXfrm>
        <a:off x="1" y="189"/>
        <a:ext cx="8229596" cy="472157"/>
      </dsp:txXfrm>
    </dsp:sp>
    <dsp:sp modelId="{B2649A03-0D07-46A9-904F-F37D22614AD4}">
      <dsp:nvSpPr>
        <dsp:cNvPr id="0" name=""/>
        <dsp:cNvSpPr/>
      </dsp:nvSpPr>
      <dsp:spPr>
        <a:xfrm>
          <a:off x="400022" y="670653"/>
          <a:ext cx="4373337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 бюджет (базового уровня)</a:t>
          </a:r>
          <a:endParaRPr lang="ru-RU" sz="1600" kern="1200" dirty="0"/>
        </a:p>
      </dsp:txBody>
      <dsp:txXfrm>
        <a:off x="400022" y="670653"/>
        <a:ext cx="4373337" cy="472157"/>
      </dsp:txXfrm>
    </dsp:sp>
    <dsp:sp modelId="{E106BD36-077B-460E-9868-F9A4941575A3}">
      <dsp:nvSpPr>
        <dsp:cNvPr id="0" name=""/>
        <dsp:cNvSpPr/>
      </dsp:nvSpPr>
      <dsp:spPr>
        <a:xfrm>
          <a:off x="4971666" y="670653"/>
          <a:ext cx="2857911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сельских советов (первичного уровня)</a:t>
          </a:r>
          <a:endParaRPr lang="ru-RU" sz="1600" kern="1200" dirty="0"/>
        </a:p>
      </dsp:txBody>
      <dsp:txXfrm>
        <a:off x="4971666" y="670653"/>
        <a:ext cx="2857911" cy="472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2" tIns="45976" rIns="91952" bIns="459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952" tIns="45976" rIns="91952" bIns="459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407" indent="-28572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588" indent="-22922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4270" indent="-22922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5950" indent="-22922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0860" indent="-2292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769" indent="-2292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0679" indent="-2292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5589" indent="-2292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9819">
              <a:spcBef>
                <a:spcPct val="0"/>
              </a:spcBef>
              <a:defRPr/>
            </a:pPr>
            <a:fld id="{C8CB3E84-722C-43C6-AEFB-AD786A2E41CE}" type="slidenum">
              <a:rPr lang="ru-RU" altLang="ru-RU">
                <a:solidFill>
                  <a:srgbClr val="000000"/>
                </a:solidFill>
              </a:rPr>
              <a:pPr defTabSz="929819">
                <a:spcBef>
                  <a:spcPct val="0"/>
                </a:spcBef>
                <a:defRPr/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9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26.02.2025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 noChangeArrowheads="1"/>
          </p:cNvSpPr>
          <p:nvPr>
            <p:ph type="ctrTitle"/>
          </p:nvPr>
        </p:nvSpPr>
        <p:spPr>
          <a:xfrm>
            <a:off x="928688" y="260649"/>
            <a:ext cx="7772400" cy="1239540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altLang="ru-RU" sz="2000" b="1" dirty="0" smtClean="0">
                <a:solidFill>
                  <a:schemeClr val="tx1"/>
                </a:solidFill>
              </a:rPr>
              <a:t>Особенности формирования проекта бюджета </a:t>
            </a:r>
            <a:r>
              <a:rPr lang="ru-RU" altLang="ru-RU" sz="2000" b="1" dirty="0" err="1" smtClean="0">
                <a:solidFill>
                  <a:schemeClr val="tx1"/>
                </a:solidFill>
              </a:rPr>
              <a:t>Бешенковичского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 района на 2025 год</a:t>
            </a:r>
            <a:r>
              <a:rPr lang="ru-RU" altLang="ru-RU" b="1" dirty="0" smtClean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endParaRPr lang="ru-RU" altLang="ru-RU" dirty="0" smtClean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EA09046-3B7B-497F-BD6A-B6B483DEEA0E}"/>
              </a:ext>
            </a:extLst>
          </p:cNvPr>
          <p:cNvGraphicFramePr>
            <a:graphicFrameLocks noGrp="1"/>
          </p:cNvGraphicFramePr>
          <p:nvPr/>
        </p:nvGraphicFramePr>
        <p:xfrm>
          <a:off x="0" y="1357313"/>
          <a:ext cx="9144000" cy="555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9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Сбалансированность и обеспечение устойчивого исполнения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latin typeface="+mn-lt"/>
                        </a:rPr>
                        <a:t>бюджета для выполнения предусмотренных расходных обязательств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7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Сохранение социальной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ориентированности 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расходов бюджета, в том числе реализации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ряда мер</a:t>
                      </a: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направленных на повышение качества жизни населения</a:t>
                      </a:r>
                      <a:endParaRPr lang="ru-RU" sz="16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9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Повышение благосостояния работников бюджетной сферы, поддержка наиболее уязвимых слоев населения</a:t>
                      </a:r>
                      <a:endParaRPr lang="ru-RU" sz="8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7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34" marB="45734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8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44042"/>
          </a:xfrm>
        </p:spPr>
        <p:txBody>
          <a:bodyPr>
            <a:noAutofit/>
          </a:bodyPr>
          <a:lstStyle/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Консолидированный бюджет Бешенковичского района на 2025 год утвержден по доходам в сумме    58 548,4 тыс. рублей, по расходам – 58 323,6 тыс. рублей, с превышением доходов над расходами (профицит) в сумме 224,8 тыс. рублей. </a:t>
            </a:r>
          </a:p>
          <a:p>
            <a:pPr algn="just"/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Безвозмездные поступления от других бюджетов бюджетной системы Республики Беларусь в структуре доходов бюджета района составляют 54,5 процентов или 31 929,4 тыс. рублей, в том числе дотация – 28 923,5 тыс. рублей.</a:t>
            </a:r>
          </a:p>
          <a:p>
            <a:pPr algn="just"/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2025 году сохраняется социальная направленность бюджета. На социальную сферу  планируется направить 39 719,3 тыс. рублей или 68,1 процента от общего объема расходов бюджета района. Удельный вес здравоохранения в объеме бюджета района составляет 20,4 %, физической культуры, спорта, культуры и средств массовой информации – 8,5 %, образования – 29,1 %, социальной политики –  10,1 %. </a:t>
            </a:r>
          </a:p>
          <a:p>
            <a:r>
              <a:rPr lang="ru-RU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Социально-значимые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расходы на 2024 год запланированы в сумме 41 180,9 тыс. рублей или 70,6 % от всех </a:t>
            </a:r>
            <a:r>
              <a:rPr lang="ru-RU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расходов.</a:t>
            </a:r>
          </a:p>
          <a:p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В расчетных показателях </a:t>
            </a:r>
            <a:r>
              <a:rPr lang="be-BY" sz="1500" i="1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предусмотрены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 расходы </a:t>
            </a:r>
            <a:r>
              <a:rPr lang="be-BY" sz="1500" i="1" dirty="0">
                <a:latin typeface="Arial" panose="020B0604020202020204" pitchFamily="34" charset="0"/>
                <a:cs typeface="Arial" panose="020B0604020202020204" pitchFamily="34" charset="0"/>
              </a:rPr>
              <a:t>на текущий ремонт жилищного фонда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в сумме 211</a:t>
            </a:r>
            <a:r>
              <a:rPr lang="be-BY" sz="15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be-BY" sz="1500" i="1" dirty="0">
                <a:latin typeface="Arial" panose="020B0604020202020204" pitchFamily="34" charset="0"/>
                <a:cs typeface="Arial" panose="020B0604020202020204" pitchFamily="34" charset="0"/>
              </a:rPr>
              <a:t> тыс. рублей, на капитальный ремонт жилищного фонда –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be-BY" sz="1500" i="1" dirty="0">
                <a:latin typeface="Arial" panose="020B0604020202020204" pitchFamily="34" charset="0"/>
                <a:cs typeface="Arial" panose="020B0604020202020204" pitchFamily="34" charset="0"/>
              </a:rPr>
              <a:t> 000,0 тыс. рублей.</a:t>
            </a:r>
            <a:endParaRPr lang="ru-RU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i="1" dirty="0" smtClean="0">
                <a:latin typeface="Arial" pitchFamily="34" charset="0"/>
                <a:cs typeface="Arial" pitchFamily="34" charset="0"/>
              </a:rPr>
              <a:t> Расходы капитального характера запланированы в сумме 3 723,1 тыс. рублей или 6,4 процента всех расходов. Финансовый резерв – 728,1 тыс. рублей или 1,2 %.</a:t>
            </a:r>
            <a:endParaRPr lang="ru-RU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59451229"/>
              </p:ext>
            </p:extLst>
          </p:nvPr>
        </p:nvGraphicFramePr>
        <p:xfrm>
          <a:off x="107505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130114"/>
              </p:ext>
            </p:extLst>
          </p:nvPr>
        </p:nvGraphicFramePr>
        <p:xfrm>
          <a:off x="179388" y="188913"/>
          <a:ext cx="8189912" cy="633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Лист" r:id="rId4" imgW="8058285" imgH="5400675" progId="Excel.Sheet.8">
                  <p:embed/>
                </p:oleObj>
              </mc:Choice>
              <mc:Fallback>
                <p:oleObj name="Лист" r:id="rId4" imgW="8058285" imgH="5400675" progId="Excel.Sheet.8">
                  <p:embed/>
                  <p:pic>
                    <p:nvPicPr>
                      <p:cNvPr id="143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189912" cy="633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6021288"/>
            <a:ext cx="3204022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Всего </a:t>
            </a:r>
            <a:r>
              <a:rPr lang="ru-RU" sz="15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26 619,0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96310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06161"/>
              </p:ext>
            </p:extLst>
          </p:nvPr>
        </p:nvGraphicFramePr>
        <p:xfrm>
          <a:off x="143946" y="188640"/>
          <a:ext cx="8604517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8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3349123"/>
              </p:ext>
            </p:extLst>
          </p:nvPr>
        </p:nvGraphicFramePr>
        <p:xfrm>
          <a:off x="0" y="78576"/>
          <a:ext cx="9042400" cy="608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89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8" name="Group 40">
            <a:extLst>
              <a:ext uri="{FF2B5EF4-FFF2-40B4-BE49-F238E27FC236}">
                <a16:creationId xmlns:a16="http://schemas.microsoft.com/office/drawing/2014/main" id="{117DDD83-0EF0-4631-ABC8-671E1B28E864}"/>
              </a:ext>
            </a:extLst>
          </p:cNvPr>
          <p:cNvGraphicFramePr>
            <a:graphicFrameLocks noGrp="1"/>
          </p:cNvGraphicFramePr>
          <p:nvPr/>
        </p:nvGraphicFramePr>
        <p:xfrm>
          <a:off x="142875" y="428625"/>
          <a:ext cx="8785225" cy="6257925"/>
        </p:xfrm>
        <a:graphic>
          <a:graphicData uri="http://schemas.openxmlformats.org/drawingml/2006/table">
            <a:tbl>
              <a:tblPr/>
              <a:tblGrid>
                <a:gridCol w="178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1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Концепция формирования проекта бюджета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Бешенковичского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района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на 2025 год по отдельным субсидируемым отраслям местного хозяйства</a:t>
                      </a:r>
                    </a:p>
                  </a:txBody>
                  <a:tcPr marL="9271" marR="9271" marT="927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4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возмещения затрат населением по фиксированным тарифам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возмещения затрат 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субсидиями</a:t>
                      </a: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бюджета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другими доходными источниками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9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Пассажирские  перевозки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67 %  от затрат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33 %  от затрат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7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Жилищно-коммунальные услуги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20 % от затрат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механизма планово-расчетных цен на основании нормативов субсидирования единицы жилищно-коммунальной услуги.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Аналогично 2024 году.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5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топлива населению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 стоимости топлива по фиксированной розничной цене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 разницы между  стоимостью топлива  по отпускной и розничной фиксированной цене и часть торговой надбавки в размере до 35% отпускной цены топливного брикета и угля, до 40% отпускной цены производителя дров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271" marR="9271" marT="927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584</Words>
  <Application>Microsoft Office PowerPoint</Application>
  <PresentationFormat>Экран (4:3)</PresentationFormat>
  <Paragraphs>109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Cyr</vt:lpstr>
      <vt:lpstr>Calibri</vt:lpstr>
      <vt:lpstr>Times New Roman</vt:lpstr>
      <vt:lpstr>Тема Office</vt:lpstr>
      <vt:lpstr>Лист Microsoft Excel 97–2003</vt:lpstr>
      <vt:lpstr>Презентация PowerPoint</vt:lpstr>
      <vt:lpstr>Структура бюджета</vt:lpstr>
      <vt:lpstr>Особенности формирования проекта бюджета Бешенковичского района на 2025 год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135</cp:revision>
  <cp:lastPrinted>2025-02-25T13:14:02Z</cp:lastPrinted>
  <dcterms:created xsi:type="dcterms:W3CDTF">2019-04-24T07:11:21Z</dcterms:created>
  <dcterms:modified xsi:type="dcterms:W3CDTF">2025-02-26T07:13:35Z</dcterms:modified>
</cp:coreProperties>
</file>