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1" r:id="rId1"/>
  </p:sldMasterIdLst>
  <p:sldIdLst>
    <p:sldId id="256" r:id="rId2"/>
    <p:sldId id="300" r:id="rId3"/>
    <p:sldId id="285" r:id="rId4"/>
    <p:sldId id="299" r:id="rId5"/>
    <p:sldId id="292" r:id="rId6"/>
    <p:sldId id="307" r:id="rId7"/>
    <p:sldId id="309" r:id="rId8"/>
    <p:sldId id="310" r:id="rId9"/>
    <p:sldId id="306" r:id="rId10"/>
  </p:sldIdLst>
  <p:sldSz cx="9144000" cy="6858000" type="screen4x3"/>
  <p:notesSz cx="6858000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Умецкая Елена Леонидовна" initials="УЕЛ" lastIdx="2" clrIdx="0">
    <p:extLst>
      <p:ext uri="{19B8F6BF-5375-455C-9EA6-DF929625EA0E}">
        <p15:presenceInfo xmlns:p15="http://schemas.microsoft.com/office/powerpoint/2012/main" userId="S-1-5-21-901292189-1124696768-471799982-9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660033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4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4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89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 Cyr"/>
                <a:cs typeface="Times New Roman" panose="02020603050405020304" pitchFamily="18" charset="0"/>
              </a:defRPr>
            </a:pPr>
            <a:r>
              <a:rPr lang="ru-RU" sz="1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собственных доходов  бюджета района </a:t>
            </a:r>
            <a:r>
              <a:rPr lang="ru-RU" sz="1600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за </a:t>
            </a:r>
            <a:r>
              <a:rPr lang="ru-RU" sz="1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полугодие  2025 года </a:t>
            </a:r>
          </a:p>
          <a:p>
            <a:pPr>
              <a:defRPr sz="1389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 Cyr"/>
                <a:cs typeface="Times New Roman" panose="02020603050405020304" pitchFamily="18" charset="0"/>
              </a:defRPr>
            </a:pPr>
            <a:r>
              <a:rPr lang="ru-RU" sz="1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разрезе доходных источников  </a:t>
            </a:r>
          </a:p>
          <a:p>
            <a:pPr>
              <a:defRPr sz="1389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 Cyr"/>
                <a:cs typeface="Times New Roman" panose="02020603050405020304" pitchFamily="18" charset="0"/>
              </a:defRPr>
            </a:pPr>
            <a:r>
              <a:rPr lang="ru-RU" sz="1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(12 296,8 тыс. рублей)</a:t>
            </a:r>
          </a:p>
        </c:rich>
      </c:tx>
      <c:layout>
        <c:manualLayout>
          <c:xMode val="edge"/>
          <c:yMode val="edge"/>
          <c:x val="0.21735124086943686"/>
          <c:y val="5.6588746261405929E-3"/>
        </c:manualLayout>
      </c:layout>
      <c:overlay val="0"/>
      <c:spPr>
        <a:noFill/>
        <a:ln w="27459">
          <a:noFill/>
        </a:ln>
      </c:spPr>
    </c:title>
    <c:autoTitleDeleted val="0"/>
    <c:view3D>
      <c:rotX val="3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754060324825984"/>
          <c:y val="0.29629629629629628"/>
          <c:w val="0.54060324825986084"/>
          <c:h val="0.49691358024691357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3730">
              <a:solidFill>
                <a:srgbClr val="000000"/>
              </a:solidFill>
              <a:prstDash val="solid"/>
            </a:ln>
          </c:spPr>
          <c:explosion val="23"/>
          <c:dPt>
            <c:idx val="0"/>
            <c:bubble3D val="0"/>
            <c:explosion val="16"/>
            <c:spPr>
              <a:solidFill>
                <a:srgbClr val="00FF00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0ED0-4A7A-B080-65D65CF87F78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0ED0-4A7A-B080-65D65CF87F78}"/>
              </c:ext>
            </c:extLst>
          </c:dPt>
          <c:dPt>
            <c:idx val="2"/>
            <c:bubble3D val="0"/>
            <c:explosion val="25"/>
            <c:spPr>
              <a:solidFill>
                <a:srgbClr val="FFFF00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0ED0-4A7A-B080-65D65CF87F78}"/>
              </c:ext>
            </c:extLst>
          </c:dPt>
          <c:dPt>
            <c:idx val="3"/>
            <c:bubble3D val="0"/>
            <c:spPr>
              <a:solidFill>
                <a:srgbClr val="33CCCC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0ED0-4A7A-B080-65D65CF87F78}"/>
              </c:ext>
            </c:extLst>
          </c:dPt>
          <c:dPt>
            <c:idx val="4"/>
            <c:bubble3D val="0"/>
            <c:explosion val="25"/>
            <c:spPr>
              <a:solidFill>
                <a:srgbClr val="FF00FF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0ED0-4A7A-B080-65D65CF87F78}"/>
              </c:ext>
            </c:extLst>
          </c:dPt>
          <c:dPt>
            <c:idx val="5"/>
            <c:bubble3D val="0"/>
            <c:spPr>
              <a:solidFill>
                <a:srgbClr val="808000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0ED0-4A7A-B080-65D65CF87F78}"/>
              </c:ext>
            </c:extLst>
          </c:dPt>
          <c:dPt>
            <c:idx val="6"/>
            <c:bubble3D val="0"/>
            <c:spPr>
              <a:solidFill>
                <a:srgbClr val="00FFFF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0ED0-4A7A-B080-65D65CF87F78}"/>
              </c:ext>
            </c:extLst>
          </c:dPt>
          <c:dPt>
            <c:idx val="7"/>
            <c:bubble3D val="0"/>
            <c:spPr>
              <a:solidFill>
                <a:srgbClr val="FF8080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0ED0-4A7A-B080-65D65CF87F78}"/>
              </c:ext>
            </c:extLst>
          </c:dPt>
          <c:dPt>
            <c:idx val="8"/>
            <c:bubble3D val="0"/>
            <c:spPr>
              <a:solidFill>
                <a:srgbClr val="000080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0ED0-4A7A-B080-65D65CF87F78}"/>
              </c:ext>
            </c:extLst>
          </c:dPt>
          <c:dPt>
            <c:idx val="9"/>
            <c:bubble3D val="0"/>
            <c:spPr>
              <a:solidFill>
                <a:srgbClr val="800000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0ED0-4A7A-B080-65D65CF87F78}"/>
              </c:ext>
            </c:extLst>
          </c:dPt>
          <c:dLbls>
            <c:dLbl>
              <c:idx val="0"/>
              <c:layout>
                <c:manualLayout>
                  <c:x val="-7.1953852568279746E-4"/>
                  <c:y val="-0.17397386828602485"/>
                </c:manualLayout>
              </c:layout>
              <c:tx>
                <c:rich>
                  <a:bodyPr/>
                  <a:lstStyle/>
                  <a:p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Подоходный налог с физических лиц
</a:t>
                    </a:r>
                    <a:r>
                      <a:rPr lang="ru-RU" sz="108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6403,4</a:t>
                    </a:r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r>
                      <a:rPr lang="ru-RU" sz="108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52,1</a:t>
                    </a:r>
                    <a:r>
                      <a:rPr lang="ru-RU" sz="108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ED0-4A7A-B080-65D65CF87F78}"/>
                </c:ext>
              </c:extLst>
            </c:dLbl>
            <c:dLbl>
              <c:idx val="1"/>
              <c:layout>
                <c:manualLayout>
                  <c:x val="0.1699216372023564"/>
                  <c:y val="2.0338978858345722E-2"/>
                </c:manualLayout>
              </c:layout>
              <c:tx>
                <c:rich>
                  <a:bodyPr/>
                  <a:lstStyle/>
                  <a:p>
                    <a:fld id="{D31EF9D0-C368-46E4-934B-0B352D224DA2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6690A7CA-BA50-4F7B-9A18-FAB704D867D9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2,2 </a:t>
                    </a:r>
                    <a:r>
                      <a:rPr lang="ru-RU" baseline="0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ED0-4A7A-B080-65D65CF87F78}"/>
                </c:ext>
              </c:extLst>
            </c:dLbl>
            <c:dLbl>
              <c:idx val="2"/>
              <c:layout>
                <c:manualLayout>
                  <c:x val="0.11788005517901645"/>
                  <c:y val="6.9645851936686348E-2"/>
                </c:manualLayout>
              </c:layout>
              <c:tx>
                <c:rich>
                  <a:bodyPr/>
                  <a:lstStyle/>
                  <a:p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Земельный налог
</a:t>
                    </a:r>
                    <a:r>
                      <a:rPr lang="ru-RU" sz="108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113,9</a:t>
                    </a:r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r>
                      <a:rPr lang="ru-RU" sz="108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0,9</a:t>
                    </a:r>
                    <a:r>
                      <a:rPr lang="ru-RU" sz="108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294943820224719"/>
                      <c:h val="0.145310224379847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0ED0-4A7A-B080-65D65CF87F78}"/>
                </c:ext>
              </c:extLst>
            </c:dLbl>
            <c:dLbl>
              <c:idx val="3"/>
              <c:layout>
                <c:manualLayout>
                  <c:x val="4.9968651079819154E-2"/>
                  <c:y val="0.14307189325862715"/>
                </c:manualLayout>
              </c:layout>
              <c:tx>
                <c:rich>
                  <a:bodyPr/>
                  <a:lstStyle/>
                  <a:p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Налог на недвижимость
</a:t>
                    </a:r>
                    <a:r>
                      <a:rPr lang="ru-RU" sz="108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725,2</a:t>
                    </a:r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r>
                      <a:rPr lang="ru-RU" sz="108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5,9</a:t>
                    </a:r>
                    <a:r>
                      <a:rPr lang="ru-RU" sz="108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399573797313913"/>
                      <c:h val="0.1436433424938098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ED0-4A7A-B080-65D65CF87F78}"/>
                </c:ext>
              </c:extLst>
            </c:dLbl>
            <c:dLbl>
              <c:idx val="4"/>
              <c:layout>
                <c:manualLayout>
                  <c:x val="-2.8384776165619754E-2"/>
                  <c:y val="0.21961029542359845"/>
                </c:manualLayout>
              </c:layout>
              <c:tx>
                <c:rich>
                  <a:bodyPr/>
                  <a:lstStyle/>
                  <a:p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Налог на добавленную стоимость
</a:t>
                    </a:r>
                    <a:r>
                      <a:rPr lang="ru-RU" sz="108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r>
                      <a:rPr lang="ru-RU" sz="108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791,3</a:t>
                    </a:r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r>
                      <a:rPr lang="ru-RU" sz="108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22,7</a:t>
                    </a:r>
                    <a:r>
                      <a:rPr lang="ru-RU" sz="108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874999999999997"/>
                      <c:h val="0.136729323308270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0ED0-4A7A-B080-65D65CF87F78}"/>
                </c:ext>
              </c:extLst>
            </c:dLbl>
            <c:dLbl>
              <c:idx val="5"/>
              <c:layout>
                <c:manualLayout>
                  <c:x val="-7.6396844501072453E-2"/>
                  <c:y val="0.20966625527833493"/>
                </c:manualLayout>
              </c:layout>
              <c:tx>
                <c:rich>
                  <a:bodyPr/>
                  <a:lstStyle/>
                  <a:p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Налог при упрощенной системе налогообложения
</a:t>
                    </a:r>
                    <a:r>
                      <a:rPr lang="ru-RU" sz="108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128,2</a:t>
                    </a:r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r>
                      <a:rPr lang="ru-RU" sz="108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1,0</a:t>
                    </a:r>
                    <a:r>
                      <a:rPr lang="ru-RU" sz="108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ED0-4A7A-B080-65D65CF87F78}"/>
                </c:ext>
              </c:extLst>
            </c:dLbl>
            <c:dLbl>
              <c:idx val="6"/>
              <c:layout>
                <c:manualLayout>
                  <c:x val="-0.13530865445870346"/>
                  <c:y val="8.5498748406105829E-2"/>
                </c:manualLayout>
              </c:layout>
              <c:tx>
                <c:rich>
                  <a:bodyPr/>
                  <a:lstStyle/>
                  <a:p>
                    <a:fld id="{D4F2E82A-C92C-454B-A8CF-950585BACF9C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152,4</a:t>
                    </a:r>
                    <a:endParaRPr lang="ru-RU" baseline="0" dirty="0"/>
                  </a:p>
                  <a:p>
                    <a:r>
                      <a:rPr lang="ru-RU" baseline="0" dirty="0" smtClean="0"/>
                      <a:t>1,2 </a:t>
                    </a:r>
                    <a:r>
                      <a:rPr lang="ru-RU" baseline="0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0ED0-4A7A-B080-65D65CF87F78}"/>
                </c:ext>
              </c:extLst>
            </c:dLbl>
            <c:dLbl>
              <c:idx val="7"/>
              <c:layout>
                <c:manualLayout>
                  <c:x val="-9.1757463284689755E-2"/>
                  <c:y val="-7.2054921680279202E-2"/>
                </c:manualLayout>
              </c:layout>
              <c:tx>
                <c:rich>
                  <a:bodyPr/>
                  <a:lstStyle/>
                  <a:p>
                    <a:fld id="{23AFC5A9-7DE9-4632-9601-21E5A560DA24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93,2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0,8 </a:t>
                    </a:r>
                    <a:r>
                      <a:rPr lang="ru-RU" baseline="0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ED0-4A7A-B080-65D65CF87F78}"/>
                </c:ext>
              </c:extLst>
            </c:dLbl>
            <c:dLbl>
              <c:idx val="8"/>
              <c:layout>
                <c:manualLayout>
                  <c:x val="8.0212715521550015E-2"/>
                  <c:y val="-8.7910619730378392E-2"/>
                </c:manualLayout>
              </c:layout>
              <c:tx>
                <c:rich>
                  <a:bodyPr/>
                  <a:lstStyle/>
                  <a:p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Компенсации расходов государства
</a:t>
                    </a:r>
                    <a:r>
                      <a:rPr lang="ru-RU" sz="108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734,6</a:t>
                    </a:r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r>
                      <a:rPr lang="ru-RU" sz="108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6,0</a:t>
                    </a:r>
                    <a:r>
                      <a:rPr lang="ru-RU" sz="108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ED0-4A7A-B080-65D65CF87F78}"/>
                </c:ext>
              </c:extLst>
            </c:dLbl>
            <c:dLbl>
              <c:idx val="9"/>
              <c:layout>
                <c:manualLayout>
                  <c:x val="0.14516660930636444"/>
                  <c:y val="-4.7951997434709646E-2"/>
                </c:manualLayout>
              </c:layout>
              <c:tx>
                <c:rich>
                  <a:bodyPr/>
                  <a:lstStyle/>
                  <a:p>
                    <a:pPr>
                      <a:defRPr sz="1081" b="0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Прочие
</a:t>
                    </a:r>
                    <a:r>
                      <a:rPr lang="ru-RU" sz="108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882,5</a:t>
                    </a:r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r>
                      <a:rPr lang="ru-RU" sz="108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7,2 </a:t>
                    </a:r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ru-RU" dirty="0"/>
                  </a:p>
                </c:rich>
              </c:tx>
              <c:spPr>
                <a:noFill/>
                <a:ln w="27459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754236440375865"/>
                      <c:h val="0.116992725212913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0ED0-4A7A-B080-65D65CF87F78}"/>
                </c:ext>
              </c:extLst>
            </c:dLbl>
            <c:numFmt formatCode="\О\с\н\о\в\н\о\й" sourceLinked="0"/>
            <c:spPr>
              <a:noFill/>
              <a:ln w="27459">
                <a:noFill/>
              </a:ln>
            </c:spPr>
            <c:txPr>
              <a:bodyPr/>
              <a:lstStyle/>
              <a:p>
                <a:pPr>
                  <a:defRPr sz="1081" b="0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Arial Cyr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Лист3!$A$1:$A$10</c:f>
              <c:strCache>
                <c:ptCount val="10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Земельный налог</c:v>
                </c:pt>
                <c:pt idx="3">
                  <c:v>Налог на недвижимость</c:v>
                </c:pt>
                <c:pt idx="4">
                  <c:v>Налог на добавленную стоимость</c:v>
                </c:pt>
                <c:pt idx="5">
                  <c:v>Налог при упрощенной системе налогообложения</c:v>
                </c:pt>
                <c:pt idx="6">
                  <c:v>Единый налог с индивидуальных предпринимателей</c:v>
                </c:pt>
                <c:pt idx="7">
                  <c:v>Единый налог для производителей с/х продукции</c:v>
                </c:pt>
                <c:pt idx="8">
                  <c:v>Компенсации расходов государства</c:v>
                </c:pt>
                <c:pt idx="9">
                  <c:v>Прочие</c:v>
                </c:pt>
              </c:strCache>
            </c:strRef>
          </c:cat>
          <c:val>
            <c:numRef>
              <c:f>Лист3!$B$1:$B$10</c:f>
              <c:numCache>
                <c:formatCode>#,##0.0</c:formatCode>
                <c:ptCount val="10"/>
                <c:pt idx="0">
                  <c:v>6403.4</c:v>
                </c:pt>
                <c:pt idx="1">
                  <c:v>272.10000000000002</c:v>
                </c:pt>
                <c:pt idx="2">
                  <c:v>113.9</c:v>
                </c:pt>
                <c:pt idx="3">
                  <c:v>725.2</c:v>
                </c:pt>
                <c:pt idx="4">
                  <c:v>2791.3</c:v>
                </c:pt>
                <c:pt idx="5">
                  <c:v>128.19999999999999</c:v>
                </c:pt>
                <c:pt idx="6">
                  <c:v>152.4</c:v>
                </c:pt>
                <c:pt idx="7">
                  <c:v>93.2</c:v>
                </c:pt>
                <c:pt idx="8">
                  <c:v>734.6</c:v>
                </c:pt>
                <c:pt idx="9">
                  <c:v>882.49999999999943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ED0-4A7A-B080-65D65CF87F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7459">
          <a:noFill/>
        </a:ln>
      </c:spPr>
    </c:plotArea>
    <c:plotVisOnly val="1"/>
    <c:dispBlanksAs val="zero"/>
    <c:showDLblsOverMax val="0"/>
  </c:chart>
  <c:spPr>
    <a:solidFill>
      <a:srgbClr val="FFFFFF"/>
    </a:solidFill>
    <a:ln>
      <a:noFill/>
    </a:ln>
  </c:spPr>
  <c:txPr>
    <a:bodyPr/>
    <a:lstStyle/>
    <a:p>
      <a:pPr>
        <a:defRPr sz="2054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27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800" baseline="0" dirty="0">
                <a:latin typeface="Times New Roman" panose="02020603050405020304" pitchFamily="18" charset="0"/>
              </a:rPr>
              <a:t>Динамика поступления собственных доходов бюджета района
за 1 полугодие 2025 г – 12 296,8 тыс. рублей/ 1 полугодие 2024 г  -                   11 544,7  тыс. рублей, 106,5 % </a:t>
            </a:r>
          </a:p>
        </c:rich>
      </c:tx>
      <c:layout>
        <c:manualLayout>
          <c:xMode val="edge"/>
          <c:yMode val="edge"/>
          <c:x val="0.12454289732770746"/>
          <c:y val="0"/>
        </c:manualLayout>
      </c:layout>
      <c:overlay val="0"/>
      <c:spPr>
        <a:noFill/>
        <a:ln w="32634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904908335215854E-2"/>
          <c:y val="0.13328413611409232"/>
          <c:w val="0.90952286230666313"/>
          <c:h val="0.53233921021349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 1 полугодие2024 года</c:v>
                </c:pt>
              </c:strCache>
            </c:strRef>
          </c:tx>
          <c:spPr>
            <a:solidFill>
              <a:srgbClr val="00FF00"/>
            </a:solidFill>
            <a:ln w="16317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5086824589964229E-2"/>
                  <c:y val="-1.2091233092224622E-2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2</a:t>
                    </a:r>
                    <a:r>
                      <a:rPr lang="en-US" baseline="0" dirty="0"/>
                      <a:t> 349</a:t>
                    </a:r>
                    <a:r>
                      <a:rPr lang="en-US" dirty="0"/>
                      <a:t>,1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282700421940915E-2"/>
                      <c:h val="5.44869272665160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03D9-401F-B550-C36D2D027122}"/>
                </c:ext>
              </c:extLst>
            </c:dLbl>
            <c:dLbl>
              <c:idx val="1"/>
              <c:layout>
                <c:manualLayout>
                  <c:x val="-1.1571480780092387E-2"/>
                  <c:y val="-9.8401547687710991E-3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602,6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455751575356876E-2"/>
                      <c:h val="5.252732107638236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3D9-401F-B550-C36D2D027122}"/>
                </c:ext>
              </c:extLst>
            </c:dLbl>
            <c:dLbl>
              <c:idx val="2"/>
              <c:layout>
                <c:manualLayout>
                  <c:x val="-6.493349723689602E-3"/>
                  <c:y val="4.2896859599925565E-3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66,9</a:t>
                    </a:r>
                  </a:p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049281814456734E-2"/>
                      <c:h val="5.84061396467832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03D9-401F-B550-C36D2D027122}"/>
                </c:ext>
              </c:extLst>
            </c:dLbl>
            <c:dLbl>
              <c:idx val="3"/>
              <c:layout>
                <c:manualLayout>
                  <c:x val="-1.4328557522309975E-2"/>
                  <c:y val="-9.3993129605508888E-3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156,8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016933009956031E-2"/>
                      <c:h val="5.0567714886248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3D9-401F-B550-C36D2D027122}"/>
                </c:ext>
              </c:extLst>
            </c:dLbl>
            <c:dLbl>
              <c:idx val="4"/>
              <c:layout>
                <c:manualLayout>
                  <c:x val="-2.6972103170649006E-3"/>
                  <c:y val="-7.6582775710669487E-3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1 302,3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081630618957444E-2"/>
                      <c:h val="7.293098760757389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03D9-401F-B550-C36D2D027122}"/>
                </c:ext>
              </c:extLst>
            </c:dLbl>
            <c:dLbl>
              <c:idx val="5"/>
              <c:layout>
                <c:manualLayout>
                  <c:x val="-2.9009855711413485E-2"/>
                  <c:y val="1.6586623235693935E-2"/>
                </c:manualLayout>
              </c:layout>
              <c:tx>
                <c:rich>
                  <a:bodyPr/>
                  <a:lstStyle/>
                  <a:p>
                    <a:pPr>
                      <a:defRPr sz="1023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233,6</a:t>
                    </a:r>
                  </a:p>
                  <a:p>
                    <a:pPr>
                      <a:defRPr sz="1023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115658345982481E-2"/>
                      <c:h val="5.20237523940459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3D9-401F-B550-C36D2D027122}"/>
                </c:ext>
              </c:extLst>
            </c:dLbl>
            <c:dLbl>
              <c:idx val="6"/>
              <c:layout>
                <c:manualLayout>
                  <c:x val="-1.5277538987851306E-2"/>
                  <c:y val="1.2851880742699279E-3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368,5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894570140757728E-2"/>
                      <c:h val="3.128375989451397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03D9-401F-B550-C36D2D027122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650,9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3D9-401F-B550-C36D2D027122}"/>
                </c:ext>
              </c:extLst>
            </c:dLbl>
            <c:numFmt formatCode="\О\с\н\о\в\н\о\й" sourceLinked="0"/>
            <c:spPr>
              <a:noFill/>
              <a:ln w="3263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28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Подоходный налог, 123,3 %</c:v>
                </c:pt>
                <c:pt idx="1">
                  <c:v>Налог на прибыль,  33,5 %</c:v>
                </c:pt>
                <c:pt idx="2">
                  <c:v>Земельный налог, 81,5 %</c:v>
                </c:pt>
                <c:pt idx="3">
                  <c:v>Налог на недвижимость, 152,4 %</c:v>
                </c:pt>
                <c:pt idx="4">
                  <c:v>НДС, 111,3 %</c:v>
                </c:pt>
                <c:pt idx="5">
                  <c:v>Иные налоги от выручки, 87,7 %</c:v>
                </c:pt>
                <c:pt idx="6">
                  <c:v>Компенсация расходов государства, 106,0 %</c:v>
                </c:pt>
                <c:pt idx="7">
                  <c:v>Прочие, 68,1 %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5192.6000000000004</c:v>
                </c:pt>
                <c:pt idx="1">
                  <c:v>814</c:v>
                </c:pt>
                <c:pt idx="2">
                  <c:v>139.69999999999999</c:v>
                </c:pt>
                <c:pt idx="3">
                  <c:v>475.8</c:v>
                </c:pt>
                <c:pt idx="4">
                  <c:v>2508.1</c:v>
                </c:pt>
                <c:pt idx="5" formatCode="0.0">
                  <c:v>426.4</c:v>
                </c:pt>
                <c:pt idx="6">
                  <c:v>692.7</c:v>
                </c:pt>
                <c:pt idx="7">
                  <c:v>1295.4000000000001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3D9-401F-B550-C36D2D02712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 1полугодие 2025 года</c:v>
                </c:pt>
              </c:strCache>
            </c:strRef>
          </c:tx>
          <c:spPr>
            <a:solidFill>
              <a:srgbClr val="FF0000"/>
            </a:solidFill>
            <a:ln w="16317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4.3140301238426812E-2"/>
                  <c:y val="1.4579492328801505E-2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2 939,9</a:t>
                    </a:r>
                  </a:p>
                  <a:p>
                    <a:pPr>
                      <a:defRPr sz="1027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315049226441625E-2"/>
                      <c:h val="5.44869272665160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03D9-401F-B550-C36D2D027122}"/>
                </c:ext>
              </c:extLst>
            </c:dLbl>
            <c:dLbl>
              <c:idx val="1"/>
              <c:layout>
                <c:manualLayout>
                  <c:x val="1.4926577814492177E-2"/>
                  <c:y val="1.1688391457915883E-2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dirty="0">
                      <a:solidFill>
                        <a:schemeClr val="tx1"/>
                      </a:solidFill>
                    </a:endParaRPr>
                  </a:p>
                  <a:p>
                    <a:pPr>
                      <a:defRPr sz="1027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dirty="0">
                      <a:solidFill>
                        <a:schemeClr val="tx1"/>
                      </a:solidFill>
                    </a:endParaRPr>
                  </a:p>
                  <a:p>
                    <a:pPr>
                      <a:defRPr sz="1027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179,5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6932682080582964E-2"/>
                      <c:h val="7.87770101067100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03D9-401F-B550-C36D2D027122}"/>
                </c:ext>
              </c:extLst>
            </c:dLbl>
            <c:dLbl>
              <c:idx val="2"/>
              <c:layout>
                <c:manualLayout>
                  <c:x val="1.6190987762698748E-3"/>
                  <c:y val="6.5974068645888728E-3"/>
                </c:manualLayout>
              </c:layout>
              <c:tx>
                <c:rich>
                  <a:bodyPr/>
                  <a:lstStyle/>
                  <a:p>
                    <a:pPr>
                      <a:defRPr sz="1023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165,8</a:t>
                    </a:r>
                  </a:p>
                  <a:p>
                    <a:pPr>
                      <a:defRPr sz="1023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476793248945149E-2"/>
                      <c:h val="5.982677698478017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03D9-401F-B550-C36D2D027122}"/>
                </c:ext>
              </c:extLst>
            </c:dLbl>
            <c:dLbl>
              <c:idx val="3"/>
              <c:layout>
                <c:manualLayout>
                  <c:x val="1.949901379916541E-2"/>
                  <c:y val="6.4673208487814587E-3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364,5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002556554606384E-2"/>
                      <c:h val="5.25272663377227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03D9-401F-B550-C36D2D027122}"/>
                </c:ext>
              </c:extLst>
            </c:dLbl>
            <c:dLbl>
              <c:idx val="4"/>
              <c:layout>
                <c:manualLayout>
                  <c:x val="3.1854544678928912E-2"/>
                  <c:y val="1.9132819515061725E-2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1 435,0</a:t>
                    </a:r>
                  </a:p>
                  <a:p>
                    <a:pPr>
                      <a:defRPr sz="1027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1301039901657856E-2"/>
                      <c:h val="7.016377678758517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03D9-401F-B550-C36D2D027122}"/>
                </c:ext>
              </c:extLst>
            </c:dLbl>
            <c:dLbl>
              <c:idx val="5"/>
              <c:layout>
                <c:manualLayout>
                  <c:x val="2.1191426861297356E-3"/>
                  <c:y val="-1.3147565870617452E-4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196,2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4423402770856173E-2"/>
                      <c:h val="6.29794809721684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03D9-401F-B550-C36D2D027122}"/>
                </c:ext>
              </c:extLst>
            </c:dLbl>
            <c:dLbl>
              <c:idx val="6"/>
              <c:layout>
                <c:manualLayout>
                  <c:x val="8.4727476069115901E-4"/>
                  <c:y val="-1.6061492624701995E-2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419,3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236342292656457E-2"/>
                      <c:h val="5.252732107638236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03D9-401F-B550-C36D2D027122}"/>
                </c:ext>
              </c:extLst>
            </c:dLbl>
            <c:dLbl>
              <c:idx val="7"/>
              <c:layout>
                <c:manualLayout>
                  <c:x val="5.4731607916098067E-3"/>
                  <c:y val="-1.9355853101563573E-2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312,6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862221336257018E-2"/>
                      <c:h val="4.39620483255757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03D9-401F-B550-C36D2D027122}"/>
                </c:ext>
              </c:extLst>
            </c:dLbl>
            <c:numFmt formatCode="\О\с\н\о\в\н\о\й" sourceLinked="0"/>
            <c:spPr>
              <a:noFill/>
              <a:ln w="3263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28" b="1" i="0" u="none" strike="noStrike" baseline="0">
                    <a:solidFill>
                      <a:schemeClr val="tx1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Подоходный налог, 123,3 %</c:v>
                </c:pt>
                <c:pt idx="1">
                  <c:v>Налог на прибыль,  33,5 %</c:v>
                </c:pt>
                <c:pt idx="2">
                  <c:v>Земельный налог, 81,5 %</c:v>
                </c:pt>
                <c:pt idx="3">
                  <c:v>Налог на недвижимость, 152,4 %</c:v>
                </c:pt>
                <c:pt idx="4">
                  <c:v>НДС, 111,3 %</c:v>
                </c:pt>
                <c:pt idx="5">
                  <c:v>Иные налоги от выручки, 87,7 %</c:v>
                </c:pt>
                <c:pt idx="6">
                  <c:v>Компенсация расходов государства, 106,0 %</c:v>
                </c:pt>
                <c:pt idx="7">
                  <c:v>Прочие, 68,1 %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6403.4</c:v>
                </c:pt>
                <c:pt idx="1">
                  <c:v>273</c:v>
                </c:pt>
                <c:pt idx="2">
                  <c:v>113.9</c:v>
                </c:pt>
                <c:pt idx="3">
                  <c:v>725.2</c:v>
                </c:pt>
                <c:pt idx="4">
                  <c:v>2791.3</c:v>
                </c:pt>
                <c:pt idx="5" formatCode="0.0">
                  <c:v>373.8</c:v>
                </c:pt>
                <c:pt idx="6">
                  <c:v>734.6</c:v>
                </c:pt>
                <c:pt idx="7" formatCode="0.0">
                  <c:v>881.6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03D9-401F-B550-C36D2D0271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647760"/>
        <c:axId val="1"/>
      </c:barChart>
      <c:catAx>
        <c:axId val="15264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8158">
            <a:noFill/>
          </a:ln>
        </c:spPr>
        <c:txPr>
          <a:bodyPr rot="-2700000" vert="horz"/>
          <a:lstStyle/>
          <a:p>
            <a:pPr>
              <a:defRPr sz="1028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"/>
        <c:crosses val="autoZero"/>
        <c:auto val="1"/>
        <c:lblAlgn val="ctr"/>
        <c:lblOffset val="50"/>
        <c:tickLblSkip val="1"/>
        <c:tickMarkSkip val="1"/>
        <c:noMultiLvlLbl val="0"/>
      </c:catAx>
      <c:valAx>
        <c:axId val="1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2647760"/>
        <c:crosses val="autoZero"/>
        <c:crossBetween val="between"/>
      </c:valAx>
      <c:spPr>
        <a:solidFill>
          <a:srgbClr val="CCFFFF"/>
        </a:solidFill>
        <a:ln w="32634">
          <a:noFill/>
        </a:ln>
      </c:spPr>
    </c:plotArea>
    <c:legend>
      <c:legendPos val="r"/>
      <c:layout>
        <c:manualLayout>
          <c:xMode val="edge"/>
          <c:yMode val="edge"/>
          <c:x val="0.70653678827554356"/>
          <c:y val="0.15258214558623212"/>
          <c:w val="0.25173850634318762"/>
          <c:h val="0.15023472540615967"/>
        </c:manualLayout>
      </c:layout>
      <c:overlay val="0"/>
      <c:spPr>
        <a:solidFill>
          <a:srgbClr val="FFFFFF"/>
        </a:solidFill>
        <a:ln w="4079">
          <a:solidFill>
            <a:srgbClr val="000000"/>
          </a:solidFill>
          <a:prstDash val="solid"/>
        </a:ln>
      </c:spPr>
      <c:txPr>
        <a:bodyPr/>
        <a:lstStyle/>
        <a:p>
          <a:pPr>
            <a:defRPr sz="945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FFFFFF"/>
    </a:solidFill>
    <a:ln>
      <a:noFill/>
    </a:ln>
  </c:spPr>
  <c:txPr>
    <a:bodyPr/>
    <a:lstStyle/>
    <a:p>
      <a:pPr>
        <a:defRPr sz="1028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811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 собственных</a:t>
            </a:r>
            <a:r>
              <a:rPr lang="ru-RU" sz="16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района </a:t>
            </a:r>
          </a:p>
          <a:p>
            <a:pPr>
              <a:defRPr sz="811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 1 полугодие 2025 г. (план на год 29 251,0 тыс. рублей, </a:t>
            </a:r>
          </a:p>
          <a:p>
            <a:pPr>
              <a:defRPr sz="811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6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 12 296,8 тыс. рублей, выполнение 42,0 %)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7.831460674157302E-2"/>
          <c:y val="1.1416897167393693E-2"/>
        </c:manualLayout>
      </c:layout>
      <c:overlay val="0"/>
      <c:spPr>
        <a:noFill/>
        <a:ln w="25763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606675218968416E-2"/>
          <c:y val="0.14662771981376319"/>
          <c:w val="0.94444444444444442"/>
          <c:h val="0.703899054202038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Лист2!$B$1</c:f>
              <c:strCache>
                <c:ptCount val="1"/>
                <c:pt idx="0">
                  <c:v>план  2025</c:v>
                </c:pt>
              </c:strCache>
            </c:strRef>
          </c:tx>
          <c:spPr>
            <a:solidFill>
              <a:srgbClr val="FF00FF"/>
            </a:solidFill>
            <a:ln w="12881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8.605716737334658E-3"/>
                  <c:y val="-1.4612261532742993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13 613,8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155954171458901E-2"/>
                      <c:h val="3.847055779575155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9D6C-48AF-953E-B430365A1802}"/>
                </c:ext>
              </c:extLst>
            </c:dLbl>
            <c:dLbl>
              <c:idx val="1"/>
              <c:layout>
                <c:manualLayout>
                  <c:x val="1.5855746262054327E-2"/>
                  <c:y val="-1.0904596710785846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1 457,1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998650800672393E-2"/>
                      <c:h val="4.59770080973616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9D6C-48AF-953E-B430365A1802}"/>
                </c:ext>
              </c:extLst>
            </c:dLbl>
            <c:dLbl>
              <c:idx val="2"/>
              <c:layout>
                <c:manualLayout>
                  <c:x val="9.0161216293175497E-3"/>
                  <c:y val="-7.3958956862003773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404,3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728987879324066E-2"/>
                      <c:h val="3.47173326449465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D6C-48AF-953E-B430365A1802}"/>
                </c:ext>
              </c:extLst>
            </c:dLbl>
            <c:dLbl>
              <c:idx val="3"/>
              <c:layout>
                <c:manualLayout>
                  <c:x val="1.527366071354461E-3"/>
                  <c:y val="5.9135462487730651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1 617,7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8728987879324077E-2"/>
                      <c:h val="4.59770080973616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9D6C-48AF-953E-B430365A1802}"/>
                </c:ext>
              </c:extLst>
            </c:dLbl>
            <c:dLbl>
              <c:idx val="4"/>
              <c:layout>
                <c:manualLayout>
                  <c:x val="2.2240349729041719E-2"/>
                  <c:y val="9.1361310003263748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5 796,9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243685304786339"/>
                      <c:h val="3.847055779575155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D6C-48AF-953E-B430365A1802}"/>
                </c:ext>
              </c:extLst>
            </c:dLbl>
            <c:dLbl>
              <c:idx val="5"/>
              <c:layout>
                <c:manualLayout>
                  <c:x val="6.1296962486573695E-4"/>
                  <c:y val="7.4221682219969224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1 581,7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380673272582498E-2"/>
                      <c:h val="5.16068458235691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D6C-48AF-953E-B430365A1802}"/>
                </c:ext>
              </c:extLst>
            </c:dLbl>
            <c:dLbl>
              <c:idx val="6"/>
              <c:layout>
                <c:manualLayout>
                  <c:x val="-3.0599496105682307E-4"/>
                  <c:y val="-8.5639310019673849E-4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2 933,5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244382022471911E-2"/>
                      <c:h val="4.973023324816664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D6C-48AF-953E-B430365A1802}"/>
                </c:ext>
              </c:extLst>
            </c:dLbl>
            <c:dLbl>
              <c:idx val="7"/>
              <c:layout>
                <c:manualLayout>
                  <c:x val="-1.0648499817548977E-2"/>
                  <c:y val="-9.9328734350683789E-3"/>
                </c:manualLayout>
              </c:layout>
              <c:numFmt formatCode="\О\с\н\о\в\н\о\й" sourceLinked="0"/>
              <c:spPr>
                <a:noFill/>
                <a:ln w="25763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accent2">
                          <a:lumMod val="50000"/>
                        </a:schemeClr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D6C-48AF-953E-B430365A1802}"/>
                </c:ext>
              </c:extLst>
            </c:dLbl>
            <c:numFmt formatCode="\О\с\н\о\в\н\о\й" sourceLinked="0"/>
            <c:spPr>
              <a:noFill/>
              <a:ln w="2576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 i="0" u="none" strike="noStrike" baseline="0">
                    <a:solidFill>
                      <a:srgbClr val="8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Лист2!$A$2:$A$8</c:f>
              <c:strCache>
                <c:ptCount val="7"/>
                <c:pt idx="0">
                  <c:v>Подоходный налог   41,4 %</c:v>
                </c:pt>
                <c:pt idx="1">
                  <c:v>Налог на прибыль                18,7 %</c:v>
                </c:pt>
                <c:pt idx="2">
                  <c:v>Земельный налог    28,2 %</c:v>
                </c:pt>
                <c:pt idx="3">
                  <c:v>Налог на недвижимость   44,8 %</c:v>
                </c:pt>
                <c:pt idx="4">
                  <c:v>НДС     48,2 %</c:v>
                </c:pt>
                <c:pt idx="5">
                  <c:v>Компенсация расходов государства      46,4 %</c:v>
                </c:pt>
                <c:pt idx="6">
                  <c:v>Прочие    42,8 %</c:v>
                </c:pt>
              </c:strCache>
            </c:strRef>
          </c:cat>
          <c:val>
            <c:numRef>
              <c:f>Лист2!$B$2:$B$8</c:f>
              <c:numCache>
                <c:formatCode>#\ ##0.0</c:formatCode>
                <c:ptCount val="7"/>
                <c:pt idx="0">
                  <c:v>15459.8</c:v>
                </c:pt>
                <c:pt idx="1">
                  <c:v>1457.1</c:v>
                </c:pt>
                <c:pt idx="2">
                  <c:v>404.3</c:v>
                </c:pt>
                <c:pt idx="3">
                  <c:v>1617.7</c:v>
                </c:pt>
                <c:pt idx="4">
                  <c:v>5796.9</c:v>
                </c:pt>
                <c:pt idx="5">
                  <c:v>1581.7</c:v>
                </c:pt>
                <c:pt idx="6">
                  <c:v>2933.5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6C-48AF-953E-B430365A1802}"/>
            </c:ext>
          </c:extLst>
        </c:ser>
        <c:ser>
          <c:idx val="1"/>
          <c:order val="1"/>
          <c:tx>
            <c:strRef>
              <c:f>Лист2!$C$1</c:f>
              <c:strCache>
                <c:ptCount val="1"/>
                <c:pt idx="0">
                  <c:v>факт 2025</c:v>
                </c:pt>
              </c:strCache>
            </c:strRef>
          </c:tx>
          <c:spPr>
            <a:solidFill>
              <a:srgbClr val="00FFFF"/>
            </a:solidFill>
            <a:ln w="12881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5448736841690115E-2"/>
                  <c:y val="5.3322639000053153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2 939,9</a:t>
                    </a:r>
                  </a:p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sz="1000" baseline="0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133482261346539E-2"/>
                      <c:h val="4.03471703711540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9D6C-48AF-953E-B430365A1802}"/>
                </c:ext>
              </c:extLst>
            </c:dLbl>
            <c:dLbl>
              <c:idx val="1"/>
              <c:layout>
                <c:manualLayout>
                  <c:x val="1.555321337036329E-2"/>
                  <c:y val="4.1482784399545104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179,5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861662832876228E-2"/>
                      <c:h val="4.22237829465565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9D6C-48AF-953E-B430365A1802}"/>
                </c:ext>
              </c:extLst>
            </c:dLbl>
            <c:dLbl>
              <c:idx val="2"/>
              <c:layout>
                <c:manualLayout>
                  <c:x val="2.3886689374502345E-2"/>
                  <c:y val="-3.706900895498827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165,8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785167654604988E-2"/>
                      <c:h val="4.03471703711540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9D6C-48AF-953E-B430365A1802}"/>
                </c:ext>
              </c:extLst>
            </c:dLbl>
            <c:dLbl>
              <c:idx val="3"/>
              <c:layout>
                <c:manualLayout>
                  <c:x val="2.1085182255736842E-2"/>
                  <c:y val="1.362685902030698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364,5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605392373706102E-2"/>
                      <c:h val="4.59770080973616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9D6C-48AF-953E-B430365A1802}"/>
                </c:ext>
              </c:extLst>
            </c:dLbl>
            <c:dLbl>
              <c:idx val="4"/>
              <c:layout>
                <c:manualLayout>
                  <c:x val="1.9772073785720604E-2"/>
                  <c:y val="8.0209672297637258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1 435,0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155954171458901E-2"/>
                      <c:h val="4.59770080973616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9D6C-48AF-953E-B430365A1802}"/>
                </c:ext>
              </c:extLst>
            </c:dLbl>
            <c:dLbl>
              <c:idx val="5"/>
              <c:layout>
                <c:manualLayout>
                  <c:x val="1.9634955249327395E-2"/>
                  <c:y val="7.2860406161806973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419,3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403145182694854E-2"/>
                      <c:h val="4.59770080973616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9D6C-48AF-953E-B430365A1802}"/>
                </c:ext>
              </c:extLst>
            </c:dLbl>
            <c:dLbl>
              <c:idx val="6"/>
              <c:layout>
                <c:manualLayout>
                  <c:x val="1.2085731218267705E-2"/>
                  <c:y val="1.4152225674395053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508,8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266853932584273E-2"/>
                      <c:h val="5.16068458235691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9D6C-48AF-953E-B430365A1802}"/>
                </c:ext>
              </c:extLst>
            </c:dLbl>
            <c:dLbl>
              <c:idx val="7"/>
              <c:layout>
                <c:manualLayout>
                  <c:x val="1.1573640543254242E-2"/>
                  <c:y val="-4.813113279599282E-3"/>
                </c:manualLayout>
              </c:layout>
              <c:numFmt formatCode="\О\с\н\о\в\н\о\й" sourceLinked="0"/>
              <c:spPr>
                <a:noFill/>
                <a:ln w="25763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2">
                          <a:lumMod val="75000"/>
                        </a:schemeClr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D6C-48AF-953E-B430365A1802}"/>
                </c:ext>
              </c:extLst>
            </c:dLbl>
            <c:numFmt formatCode="\О\с\н\о\в\н\о\й" sourceLinked="0"/>
            <c:spPr>
              <a:noFill/>
              <a:ln w="2576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 i="0" u="none" strike="noStrike" baseline="0">
                    <a:solidFill>
                      <a:srgbClr val="003366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Лист2!$A$2:$A$8</c:f>
              <c:strCache>
                <c:ptCount val="7"/>
                <c:pt idx="0">
                  <c:v>Подоходный налог   41,4 %</c:v>
                </c:pt>
                <c:pt idx="1">
                  <c:v>Налог на прибыль                18,7 %</c:v>
                </c:pt>
                <c:pt idx="2">
                  <c:v>Земельный налог    28,2 %</c:v>
                </c:pt>
                <c:pt idx="3">
                  <c:v>Налог на недвижимость   44,8 %</c:v>
                </c:pt>
                <c:pt idx="4">
                  <c:v>НДС     48,2 %</c:v>
                </c:pt>
                <c:pt idx="5">
                  <c:v>Компенсация расходов государства      46,4 %</c:v>
                </c:pt>
                <c:pt idx="6">
                  <c:v>Прочие    42,8 %</c:v>
                </c:pt>
              </c:strCache>
            </c:strRef>
          </c:cat>
          <c:val>
            <c:numRef>
              <c:f>Лист2!$C$2:$C$8</c:f>
              <c:numCache>
                <c:formatCode>0.0</c:formatCode>
                <c:ptCount val="7"/>
                <c:pt idx="0" formatCode="#,##0">
                  <c:v>6403.4</c:v>
                </c:pt>
                <c:pt idx="1">
                  <c:v>272.10000000000002</c:v>
                </c:pt>
                <c:pt idx="2">
                  <c:v>113.9</c:v>
                </c:pt>
                <c:pt idx="3" formatCode="General">
                  <c:v>725.2</c:v>
                </c:pt>
                <c:pt idx="4">
                  <c:v>2791.3</c:v>
                </c:pt>
                <c:pt idx="5" formatCode="General">
                  <c:v>734.6</c:v>
                </c:pt>
                <c:pt idx="6">
                  <c:v>1256.2999999999997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9D6C-48AF-953E-B430365A1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671264"/>
        <c:axId val="1"/>
      </c:barChart>
      <c:catAx>
        <c:axId val="144671264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nextTo"/>
        <c:spPr>
          <a:ln w="9661">
            <a:noFill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 Cyr"/>
                <a:cs typeface="Times New Roman" panose="02020603050405020304" pitchFamily="18" charset="0"/>
              </a:defRPr>
            </a:pPr>
            <a:endParaRPr lang="ru-RU"/>
          </a:p>
        </c:txPr>
        <c:crossAx val="1"/>
        <c:crosses val="autoZero"/>
        <c:auto val="0"/>
        <c:lblAlgn val="ctr"/>
        <c:lblOffset val="10"/>
        <c:tickLblSkip val="1"/>
        <c:tickMarkSkip val="1"/>
        <c:noMultiLvlLbl val="0"/>
      </c:catAx>
      <c:valAx>
        <c:axId val="1"/>
        <c:scaling>
          <c:orientation val="minMax"/>
        </c:scaling>
        <c:delete val="1"/>
        <c:axPos val="l"/>
        <c:numFmt formatCode="#\ ##0.0" sourceLinked="1"/>
        <c:majorTickMark val="out"/>
        <c:minorTickMark val="none"/>
        <c:tickLblPos val="nextTo"/>
        <c:crossAx val="144671264"/>
        <c:crosses val="autoZero"/>
        <c:crossBetween val="between"/>
      </c:valAx>
      <c:spPr>
        <a:solidFill>
          <a:srgbClr val="FFFF00"/>
        </a:solidFill>
        <a:ln w="25763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</c:legendEntry>
      <c:layout>
        <c:manualLayout>
          <c:xMode val="edge"/>
          <c:yMode val="edge"/>
          <c:x val="0.69498910675381265"/>
          <c:y val="0.15549215406562053"/>
          <c:w val="0.22549019607843138"/>
          <c:h val="0.14550641940085593"/>
        </c:manualLayout>
      </c:layout>
      <c:overlay val="0"/>
      <c:spPr>
        <a:solidFill>
          <a:srgbClr val="FFFFFF"/>
        </a:solidFill>
        <a:ln w="3220">
          <a:solidFill>
            <a:srgbClr val="000000"/>
          </a:solidFill>
          <a:prstDash val="solid"/>
        </a:ln>
      </c:spPr>
      <c:txPr>
        <a:bodyPr/>
        <a:lstStyle/>
        <a:p>
          <a:pPr>
            <a:defRPr sz="745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FFFFFF"/>
    </a:solidFill>
    <a:ln>
      <a:noFill/>
    </a:ln>
  </c:spPr>
  <c:txPr>
    <a:bodyPr/>
    <a:lstStyle/>
    <a:p>
      <a:pPr>
        <a:defRPr sz="811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219684585310628E-2"/>
          <c:y val="0.19578056886773471"/>
          <c:w val="0.89566893179448459"/>
          <c:h val="0.63141715766373308"/>
        </c:manualLayout>
      </c:layout>
      <c:lineChart>
        <c:grouping val="standard"/>
        <c:varyColors val="0"/>
        <c:ser>
          <c:idx val="0"/>
          <c:order val="0"/>
          <c:tx>
            <c:strRef>
              <c:f>Лист2!$C$1</c:f>
              <c:strCache>
                <c:ptCount val="1"/>
                <c:pt idx="0">
                  <c:v>план 106,8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elete val="1"/>
          </c:dLbls>
          <c:cat>
            <c:strRef>
              <c:f>Лист2!$B$2:$B$7</c:f>
              <c:strCache>
                <c:ptCount val="6"/>
                <c:pt idx="0">
                  <c:v>январь</c:v>
                </c:pt>
                <c:pt idx="1">
                  <c:v>январь-февраль</c:v>
                </c:pt>
                <c:pt idx="2">
                  <c:v>январь-март</c:v>
                </c:pt>
                <c:pt idx="3">
                  <c:v>январь-апрель</c:v>
                </c:pt>
                <c:pt idx="4">
                  <c:v>январь-май</c:v>
                </c:pt>
                <c:pt idx="5">
                  <c:v>январь-июнь</c:v>
                </c:pt>
              </c:strCache>
            </c:strRef>
          </c:cat>
          <c:val>
            <c:numRef>
              <c:f>Лист2!$C$2:$C$7</c:f>
              <c:numCache>
                <c:formatCode>0.0</c:formatCode>
                <c:ptCount val="6"/>
                <c:pt idx="0">
                  <c:v>106.8</c:v>
                </c:pt>
                <c:pt idx="1">
                  <c:v>106.8</c:v>
                </c:pt>
                <c:pt idx="2">
                  <c:v>106.8</c:v>
                </c:pt>
                <c:pt idx="3">
                  <c:v>106.8</c:v>
                </c:pt>
                <c:pt idx="4">
                  <c:v>106.8</c:v>
                </c:pt>
                <c:pt idx="5">
                  <c:v>106.8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AE1-476D-A50F-1ED70204CDFA}"/>
            </c:ext>
          </c:extLst>
        </c:ser>
        <c:ser>
          <c:idx val="1"/>
          <c:order val="1"/>
          <c:tx>
            <c:strRef>
              <c:f>Лист2!$D$1</c:f>
              <c:strCache>
                <c:ptCount val="1"/>
                <c:pt idx="0">
                  <c:v>факт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7.5981784979657879E-2"/>
                  <c:y val="-2.78665276704746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470196433200532E-2"/>
                      <c:h val="0.107063199309963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1C1E-468E-A9F3-4718A8E9797E}"/>
                </c:ext>
              </c:extLst>
            </c:dLbl>
            <c:dLbl>
              <c:idx val="1"/>
              <c:layout>
                <c:manualLayout>
                  <c:x val="3.4543213430493991E-2"/>
                  <c:y val="-4.31931178892355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39195115886595E-2"/>
                      <c:h val="0.1209964631452006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C1E-468E-A9F3-4718A8E9797E}"/>
                </c:ext>
              </c:extLst>
            </c:dLbl>
            <c:dLbl>
              <c:idx val="2"/>
              <c:layout>
                <c:manualLayout>
                  <c:x val="2.3419764494266474E-2"/>
                  <c:y val="1.393326383523703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6790488887478118E-2"/>
                      <c:h val="0.1042765465429158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C1E-468E-A9F3-4718A8E979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Лист2!$B$2:$B$7</c:f>
              <c:strCache>
                <c:ptCount val="6"/>
                <c:pt idx="0">
                  <c:v>январь</c:v>
                </c:pt>
                <c:pt idx="1">
                  <c:v>январь-февраль</c:v>
                </c:pt>
                <c:pt idx="2">
                  <c:v>январь-март</c:v>
                </c:pt>
                <c:pt idx="3">
                  <c:v>январь-апрель</c:v>
                </c:pt>
                <c:pt idx="4">
                  <c:v>январь-май</c:v>
                </c:pt>
                <c:pt idx="5">
                  <c:v>январь-июнь</c:v>
                </c:pt>
              </c:strCache>
            </c:strRef>
          </c:cat>
          <c:val>
            <c:numRef>
              <c:f>Лист2!$D$2:$D$7</c:f>
              <c:numCache>
                <c:formatCode>General</c:formatCode>
                <c:ptCount val="6"/>
                <c:pt idx="0">
                  <c:v>101.4</c:v>
                </c:pt>
                <c:pt idx="1">
                  <c:v>107.9</c:v>
                </c:pt>
                <c:pt idx="2">
                  <c:v>120.5</c:v>
                </c:pt>
                <c:pt idx="3">
                  <c:v>107.4</c:v>
                </c:pt>
                <c:pt idx="4">
                  <c:v>112.1</c:v>
                </c:pt>
                <c:pt idx="5">
                  <c:v>113.6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AE1-476D-A50F-1ED70204CDF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06839792"/>
        <c:axId val="206842288"/>
      </c:lineChart>
      <c:catAx>
        <c:axId val="206839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6842288"/>
        <c:crosses val="autoZero"/>
        <c:auto val="1"/>
        <c:lblAlgn val="ctr"/>
        <c:lblOffset val="100"/>
        <c:noMultiLvlLbl val="0"/>
      </c:catAx>
      <c:valAx>
        <c:axId val="206842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6839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004859248443293"/>
          <c:y val="0.9313169084654781"/>
          <c:w val="0.55271451320223675"/>
          <c:h val="5.19631749322371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7158451523834746E-2"/>
          <c:y val="0.2059193922875025"/>
          <c:w val="0.83014792875661181"/>
          <c:h val="0.72447531798909748"/>
        </c:manualLayout>
      </c:layout>
      <c:pie3DChart>
        <c:varyColors val="1"/>
        <c:ser>
          <c:idx val="0"/>
          <c:order val="0"/>
          <c:spPr>
            <a:ln>
              <a:solidFill>
                <a:srgbClr val="3399FF"/>
              </a:solidFill>
            </a:ln>
          </c:spPr>
          <c:dPt>
            <c:idx val="0"/>
            <c:bubble3D val="0"/>
            <c:spPr>
              <a:gradFill rotWithShape="1">
                <a:gsLst>
                  <a:gs pos="0">
                    <a:srgbClr val="0070C0"/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rgbClr val="3399FF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>
                <a:contourClr>
                  <a:srgbClr val="3399FF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1D9-4642-9BDC-7AD4CECB2B80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rgbClr val="3399FF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>
                <a:contourClr>
                  <a:srgbClr val="3399FF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1D9-4642-9BDC-7AD4CECB2B80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rgbClr val="3399FF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>
                <a:contourClr>
                  <a:srgbClr val="3399FF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1D9-4642-9BDC-7AD4CECB2B80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rgbClr val="3399FF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>
                <a:contourClr>
                  <a:srgbClr val="3399FF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1D9-4642-9BDC-7AD4CECB2B80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rgbClr val="3399FF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>
                <a:contourClr>
                  <a:srgbClr val="3399FF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1D9-4642-9BDC-7AD4CECB2B80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rgbClr val="3399FF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>
                <a:contourClr>
                  <a:srgbClr val="3399FF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1D9-4642-9BDC-7AD4CECB2B80}"/>
              </c:ext>
            </c:extLst>
          </c:dPt>
          <c:dLbls>
            <c:dLbl>
              <c:idx val="0"/>
              <c:layout>
                <c:manualLayout>
                  <c:x val="-0.23156981599745621"/>
                  <c:y val="9.8873629425790151E-3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/>
                      <a:t>Образование</a:t>
                    </a:r>
                  </a:p>
                  <a:p>
                    <a:r>
                      <a:rPr lang="ru-RU" baseline="0" dirty="0"/>
                      <a:t>9</a:t>
                    </a:r>
                    <a:r>
                      <a:rPr lang="ru-RU" baseline="0" dirty="0" smtClean="0"/>
                      <a:t> 413,5 </a:t>
                    </a:r>
                    <a:r>
                      <a:rPr lang="ru-RU" baseline="0" dirty="0"/>
                      <a:t>тыс. рублей
</a:t>
                    </a:r>
                    <a:r>
                      <a:rPr lang="ru-RU" baseline="0" dirty="0" smtClean="0"/>
                      <a:t>31,9 </a:t>
                    </a:r>
                    <a:r>
                      <a:rPr lang="ru-RU" baseline="0" dirty="0"/>
                      <a:t>%</a:t>
                    </a:r>
                  </a:p>
                  <a:p>
                    <a:endParaRPr lang="ru-RU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41551178221577"/>
                      <c:h val="0.139196072231290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1D9-4642-9BDC-7AD4CECB2B80}"/>
                </c:ext>
              </c:extLst>
            </c:dLbl>
            <c:dLbl>
              <c:idx val="1"/>
              <c:layout>
                <c:manualLayout>
                  <c:x val="0.27160118044773085"/>
                  <c:y val="-0.18589743589743601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/>
                      <a:t>Здравоохранение</a:t>
                    </a:r>
                  </a:p>
                  <a:p>
                    <a:r>
                      <a:rPr lang="ru-RU" baseline="0" dirty="0" smtClean="0"/>
                      <a:t>5 133,0 </a:t>
                    </a:r>
                    <a:r>
                      <a:rPr lang="ru-RU" baseline="0" dirty="0"/>
                      <a:t>тыс. рублей
</a:t>
                    </a:r>
                    <a:r>
                      <a:rPr lang="ru-RU" baseline="0" dirty="0" smtClean="0"/>
                      <a:t>17,4 </a:t>
                    </a:r>
                    <a:r>
                      <a:rPr lang="ru-RU" baseline="0" dirty="0"/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123263602894699"/>
                      <c:h val="0.139196072231290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1D9-4642-9BDC-7AD4CECB2B80}"/>
                </c:ext>
              </c:extLst>
            </c:dLbl>
            <c:dLbl>
              <c:idx val="2"/>
              <c:layout>
                <c:manualLayout>
                  <c:x val="-1.4450262231399577E-2"/>
                  <c:y val="0.1758251219949919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Средства массовой </a:t>
                    </a:r>
                    <a:r>
                      <a:rPr lang="ru-RU" dirty="0" smtClean="0"/>
                      <a:t>информации</a:t>
                    </a:r>
                  </a:p>
                  <a:p>
                    <a:r>
                      <a:rPr lang="ru-RU" baseline="0" dirty="0" smtClean="0"/>
                      <a:t>6,2 </a:t>
                    </a:r>
                    <a:r>
                      <a:rPr lang="ru-RU" baseline="0" dirty="0"/>
                      <a:t>тыс. рублей</a:t>
                    </a:r>
                  </a:p>
                  <a:p>
                    <a:r>
                      <a:rPr lang="ru-RU" baseline="0" dirty="0"/>
                      <a:t>0,02 %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1D9-4642-9BDC-7AD4CECB2B80}"/>
                </c:ext>
              </c:extLst>
            </c:dLbl>
            <c:dLbl>
              <c:idx val="3"/>
              <c:layout>
                <c:manualLayout>
                  <c:x val="-6.3767100590355855E-2"/>
                  <c:y val="3.527385846017109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Культура </a:t>
                    </a:r>
                  </a:p>
                  <a:p>
                    <a:r>
                      <a:rPr lang="ru-RU" dirty="0"/>
                      <a:t> </a:t>
                    </a:r>
                    <a:r>
                      <a:rPr lang="ru-RU" dirty="0" smtClean="0"/>
                      <a:t>1</a:t>
                    </a:r>
                    <a:r>
                      <a:rPr lang="ru-RU" baseline="0" dirty="0" smtClean="0"/>
                      <a:t> 369,3</a:t>
                    </a:r>
                    <a:r>
                      <a:rPr lang="ru-RU" dirty="0" smtClean="0"/>
                      <a:t> </a:t>
                    </a:r>
                    <a:r>
                      <a:rPr lang="ru-RU" dirty="0"/>
                      <a:t>тыс. рублей</a:t>
                    </a:r>
                  </a:p>
                  <a:p>
                    <a:r>
                      <a:rPr lang="ru-RU" baseline="0" smtClean="0"/>
                      <a:t>4,7 </a:t>
                    </a:r>
                    <a:r>
                      <a:rPr lang="ru-RU" baseline="0" dirty="0"/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1D9-4642-9BDC-7AD4CECB2B80}"/>
                </c:ext>
              </c:extLst>
            </c:dLbl>
            <c:dLbl>
              <c:idx val="4"/>
              <c:layout>
                <c:manualLayout>
                  <c:x val="-8.766564729867482E-2"/>
                  <c:y val="-6.7307692307692291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/>
                      <a:t>Физическая культура и спорт</a:t>
                    </a:r>
                  </a:p>
                  <a:p>
                    <a:r>
                      <a:rPr lang="ru-RU" baseline="0" dirty="0" smtClean="0"/>
                      <a:t>545,2 </a:t>
                    </a:r>
                    <a:r>
                      <a:rPr lang="ru-RU" baseline="0" dirty="0"/>
                      <a:t>тыс. рублей</a:t>
                    </a:r>
                  </a:p>
                  <a:p>
                    <a:r>
                      <a:rPr lang="ru-RU" baseline="0" dirty="0" smtClean="0"/>
                      <a:t>1,8 </a:t>
                    </a:r>
                    <a:r>
                      <a:rPr lang="ru-RU" baseline="0" dirty="0"/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1D9-4642-9BDC-7AD4CECB2B80}"/>
                </c:ext>
              </c:extLst>
            </c:dLbl>
            <c:dLbl>
              <c:idx val="5"/>
              <c:layout>
                <c:manualLayout>
                  <c:x val="0.11057565682357133"/>
                  <c:y val="-4.748404023484570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Социальная</a:t>
                    </a:r>
                    <a:r>
                      <a:rPr lang="ru-RU" baseline="0" dirty="0"/>
                      <a:t> политика</a:t>
                    </a:r>
                  </a:p>
                  <a:p>
                    <a:pPr>
                      <a:defRPr sz="1400" b="1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</a:defRPr>
                    </a:pPr>
                    <a:r>
                      <a:rPr lang="ru-RU" baseline="0" dirty="0"/>
                      <a:t>  </a:t>
                    </a:r>
                    <a:r>
                      <a:rPr lang="ru-RU" baseline="0" dirty="0" smtClean="0"/>
                      <a:t>2 286,7 </a:t>
                    </a:r>
                    <a:r>
                      <a:rPr lang="ru-RU" baseline="0" dirty="0"/>
                      <a:t>тыс. рублей</a:t>
                    </a:r>
                  </a:p>
                  <a:p>
                    <a:pPr>
                      <a:defRPr sz="1400" b="1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</a:defRPr>
                    </a:pPr>
                    <a:r>
                      <a:rPr lang="ru-RU" baseline="0" dirty="0" smtClean="0"/>
                      <a:t>7,7 </a:t>
                    </a:r>
                    <a:r>
                      <a:rPr lang="ru-RU" baseline="0" dirty="0"/>
                      <a:t>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809414854288218"/>
                      <c:h val="0.169585857981591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31D9-4642-9BDC-7AD4CECB2B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'[Диаграмма в Microsoft PowerPoint]Лист1'!$A$2:$B$7</c:f>
              <c:multiLvlStrCache>
                <c:ptCount val="6"/>
                <c:lvl>
                  <c:pt idx="0">
                    <c:v>8 390,3</c:v>
                  </c:pt>
                  <c:pt idx="1">
                    <c:v>5 288,4</c:v>
                  </c:pt>
                  <c:pt idx="2">
                    <c:v>7,0</c:v>
                  </c:pt>
                  <c:pt idx="3">
                    <c:v>1 147,1</c:v>
                  </c:pt>
                  <c:pt idx="4">
                    <c:v>497,6</c:v>
                  </c:pt>
                  <c:pt idx="5">
                    <c:v>1 794,5</c:v>
                  </c:pt>
                </c:lvl>
                <c:lvl>
                  <c:pt idx="0">
                    <c:v>Образование</c:v>
                  </c:pt>
                  <c:pt idx="1">
                    <c:v>Здравоохранение</c:v>
                  </c:pt>
                  <c:pt idx="2">
                    <c:v>Средства массовой информации</c:v>
                  </c:pt>
                  <c:pt idx="3">
                    <c:v>Культура</c:v>
                  </c:pt>
                  <c:pt idx="4">
                    <c:v>Физическая культура и спорт</c:v>
                  </c:pt>
                  <c:pt idx="5">
                    <c:v>Социальная политика</c:v>
                  </c:pt>
                </c:lvl>
              </c:multiLvlStrCache>
            </c:multiLvlStrRef>
          </c:cat>
          <c:val>
            <c:numRef>
              <c:f>'[Диаграмма в Microsoft PowerPoint]Лист1'!$B$2:$B$7</c:f>
              <c:numCache>
                <c:formatCode>#\ ##0.0</c:formatCode>
                <c:ptCount val="6"/>
                <c:pt idx="0">
                  <c:v>8390.2999999999993</c:v>
                </c:pt>
                <c:pt idx="1">
                  <c:v>5288.4</c:v>
                </c:pt>
                <c:pt idx="2">
                  <c:v>7</c:v>
                </c:pt>
                <c:pt idx="3">
                  <c:v>1147.0999999999999</c:v>
                </c:pt>
                <c:pt idx="4">
                  <c:v>497.6</c:v>
                </c:pt>
                <c:pt idx="5">
                  <c:v>1794.5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1D9-4642-9BDC-7AD4CECB2B80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="t" anchorCtr="0"/>
          <a:lstStyle/>
          <a:p>
            <a:pPr>
              <a:defRPr sz="240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Структура расходов бюджета района  </a:t>
            </a:r>
          </a:p>
          <a:p>
            <a:pPr>
              <a:defRPr sz="240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по отраслям за 1 </a:t>
            </a:r>
            <a:r>
              <a:rPr lang="ru-RU" sz="2000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полугодие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2025 года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Arial Cyr"/>
                <a:cs typeface="Arial Cyr"/>
              </a:rPr>
              <a:t> </a:t>
            </a:r>
            <a:endParaRPr lang="ru-RU" sz="1248" b="0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defRPr sz="240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248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Исполнено всего за </a:t>
            </a:r>
            <a:r>
              <a:rPr lang="ru-RU" sz="1248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6 месяцев </a:t>
            </a:r>
            <a:r>
              <a:rPr lang="ru-RU" sz="1248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2025 года – </a:t>
            </a:r>
            <a:r>
              <a:rPr lang="ru-RU" sz="1248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29 542,7 </a:t>
            </a:r>
            <a:r>
              <a:rPr lang="ru-RU" sz="1248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тыс. рублей</a:t>
            </a:r>
          </a:p>
        </c:rich>
      </c:tx>
      <c:layout>
        <c:manualLayout>
          <c:xMode val="edge"/>
          <c:yMode val="edge"/>
          <c:x val="9.1973259311687164E-2"/>
          <c:y val="0"/>
        </c:manualLayout>
      </c:layout>
      <c:overlay val="0"/>
      <c:spPr>
        <a:noFill/>
        <a:ln w="28812">
          <a:noFill/>
        </a:ln>
      </c:spPr>
    </c:title>
    <c:autoTitleDeleted val="0"/>
    <c:view3D>
      <c:rotX val="40"/>
      <c:rotY val="16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651222651222652"/>
          <c:y val="0.21314102564102563"/>
          <c:w val="0.57657657657657657"/>
          <c:h val="0.54006410256410253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4406">
              <a:solidFill>
                <a:srgbClr val="000000"/>
              </a:solidFill>
              <a:prstDash val="solid"/>
            </a:ln>
          </c:spPr>
          <c:explosion val="25"/>
          <c:dPt>
            <c:idx val="0"/>
            <c:bubble3D val="0"/>
            <c:spPr>
              <a:solidFill>
                <a:srgbClr val="FFCC0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0256-4D8C-9130-2440A81275C2}"/>
              </c:ext>
            </c:extLst>
          </c:dPt>
          <c:dPt>
            <c:idx val="1"/>
            <c:bubble3D val="0"/>
            <c:spPr>
              <a:solidFill>
                <a:srgbClr val="CCFFCC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0256-4D8C-9130-2440A81275C2}"/>
              </c:ext>
            </c:extLst>
          </c:dPt>
          <c:dPt>
            <c:idx val="2"/>
            <c:bubble3D val="0"/>
            <c:spPr>
              <a:solidFill>
                <a:srgbClr val="80000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0256-4D8C-9130-2440A81275C2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0256-4D8C-9130-2440A81275C2}"/>
              </c:ext>
            </c:extLst>
          </c:dPt>
          <c:dPt>
            <c:idx val="4"/>
            <c:bubble3D val="0"/>
            <c:spPr>
              <a:solidFill>
                <a:srgbClr val="FF00FF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0256-4D8C-9130-2440A81275C2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0256-4D8C-9130-2440A81275C2}"/>
              </c:ext>
            </c:extLst>
          </c:dPt>
          <c:dPt>
            <c:idx val="6"/>
            <c:bubble3D val="0"/>
            <c:spPr>
              <a:solidFill>
                <a:srgbClr val="CCFFCC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0256-4D8C-9130-2440A81275C2}"/>
              </c:ext>
            </c:extLst>
          </c:dPt>
          <c:dPt>
            <c:idx val="7"/>
            <c:bubble3D val="0"/>
            <c:spPr>
              <a:solidFill>
                <a:srgbClr val="80800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0256-4D8C-9130-2440A81275C2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0256-4D8C-9130-2440A81275C2}"/>
              </c:ext>
            </c:extLst>
          </c:dPt>
          <c:dPt>
            <c:idx val="9"/>
            <c:bubble3D val="0"/>
            <c:spPr>
              <a:solidFill>
                <a:srgbClr val="C0504D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0256-4D8C-9130-2440A81275C2}"/>
              </c:ext>
            </c:extLst>
          </c:dPt>
          <c:dLbls>
            <c:dLbl>
              <c:idx val="0"/>
              <c:layout>
                <c:manualLayout>
                  <c:x val="0.2839189415176"/>
                  <c:y val="2.2782636785786393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F8CAF614-D019-4B5E-BB77-1144DC6DD044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3 568,4</a:t>
                    </a:r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12,1 </a:t>
                    </a:r>
                    <a:r>
                      <a:rPr lang="ru-RU" sz="11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2740168539325842"/>
                      <c:h val="0.100832737765621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256-4D8C-9130-2440A81275C2}"/>
                </c:ext>
              </c:extLst>
            </c:dLbl>
            <c:dLbl>
              <c:idx val="1"/>
              <c:layout>
                <c:manualLayout>
                  <c:x val="0.18921589969373381"/>
                  <c:y val="8.8256663063761176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7FCEBEC5-B371-4817-95EF-4024E569ABB5}" type="CATEGORYNAME">
                      <a:rPr lang="ru-RU" sz="1100" baseline="0" smtClean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endParaRPr lang="ru-RU" sz="1100" baseline="0" dirty="0"/>
                  </a:p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100" baseline="0" dirty="0" smtClean="0"/>
                      <a:t>1,7</a:t>
                    </a:r>
                    <a:r>
                      <a:rPr lang="ru-RU" sz="1100" baseline="0" dirty="0"/>
                      <a:t>
0,0 %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68750552950544"/>
                      <c:h val="0.1841825316372038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256-4D8C-9130-2440A81275C2}"/>
                </c:ext>
              </c:extLst>
            </c:dLbl>
            <c:dLbl>
              <c:idx val="2"/>
              <c:layout>
                <c:manualLayout>
                  <c:x val="-3.38007608599492E-3"/>
                  <c:y val="8.1808850400454006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C609FA7E-9A5E-4602-B322-9E47E91A1774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1 843,9</a:t>
                    </a:r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6,2 </a:t>
                    </a:r>
                    <a:r>
                      <a:rPr lang="ru-RU" sz="11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256-4D8C-9130-2440A81275C2}"/>
                </c:ext>
              </c:extLst>
            </c:dLbl>
            <c:dLbl>
              <c:idx val="3"/>
              <c:layout>
                <c:manualLayout>
                  <c:x val="-0.14956184648774445"/>
                  <c:y val="2.6394023823945085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5E5ED2E8-48AA-4A81-91DB-50E6C4DEBAF5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fld id="{F5D260A5-C787-48B9-9F13-B547483F8C2C}" type="VALU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100" baseline="0" dirty="0"/>
                      <a:t>
0 %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256-4D8C-9130-2440A81275C2}"/>
                </c:ext>
              </c:extLst>
            </c:dLbl>
            <c:dLbl>
              <c:idx val="4"/>
              <c:layout>
                <c:manualLayout>
                  <c:x val="-0.10383751221632788"/>
                  <c:y val="-4.1015949929335757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35774A0C-85C0-450E-B6FD-8240C90E5081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5 374,8</a:t>
                    </a:r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18,2 </a:t>
                    </a:r>
                    <a:r>
                      <a:rPr lang="ru-RU" sz="11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256-4D8C-9130-2440A81275C2}"/>
                </c:ext>
              </c:extLst>
            </c:dLbl>
            <c:dLbl>
              <c:idx val="5"/>
              <c:layout>
                <c:manualLayout>
                  <c:x val="-4.0994094488189005E-2"/>
                  <c:y val="2.7365416391851003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93BE82F1-1D7F-4FBD-96ED-B74923255247}" type="CATEGORYNAME">
                      <a:rPr lang="ru-RU" sz="1100" baseline="0" dirty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5 133,0</a:t>
                    </a:r>
                    <a:endParaRPr lang="ru-RU" sz="1100" baseline="0" dirty="0"/>
                  </a:p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100" baseline="0" dirty="0" smtClean="0"/>
                      <a:t>17,4 </a:t>
                    </a:r>
                    <a:r>
                      <a:rPr lang="ru-RU" sz="11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300561797752809"/>
                      <c:h val="9.461309930868701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256-4D8C-9130-2440A81275C2}"/>
                </c:ext>
              </c:extLst>
            </c:dLbl>
            <c:dLbl>
              <c:idx val="6"/>
              <c:layout>
                <c:manualLayout>
                  <c:x val="0.25699272317083965"/>
                  <c:y val="3.1498431568788315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0EA2D22E-D68A-4751-AB5C-4A2A4657D47F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1 920,7</a:t>
                    </a:r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6,5 </a:t>
                    </a:r>
                    <a:r>
                      <a:rPr lang="ru-RU" sz="11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5945932495797578"/>
                      <c:h val="0.138414480452808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0256-4D8C-9130-2440A81275C2}"/>
                </c:ext>
              </c:extLst>
            </c:dLbl>
            <c:dLbl>
              <c:idx val="7"/>
              <c:layout>
                <c:manualLayout>
                  <c:x val="-0.15085707334336027"/>
                  <c:y val="3.6699467715833961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C364F65C-08D0-4506-B837-856DC1441AA1}" type="CATEGORYNAME">
                      <a:rPr lang="ru-RU" sz="1100" baseline="0" smtClean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9 413,5</a:t>
                    </a:r>
                    <a:endParaRPr lang="ru-RU" sz="1100" baseline="0" dirty="0"/>
                  </a:p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100" baseline="0" dirty="0" smtClean="0"/>
                      <a:t>31,9 </a:t>
                    </a:r>
                    <a:r>
                      <a:rPr lang="ru-RU" sz="11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446629213483147"/>
                      <c:h val="0.117196019300987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256-4D8C-9130-2440A81275C2}"/>
                </c:ext>
              </c:extLst>
            </c:dLbl>
            <c:dLbl>
              <c:idx val="8"/>
              <c:layout>
                <c:manualLayout>
                  <c:x val="6.8215059667977362E-2"/>
                  <c:y val="-6.7475065616797905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E435FFF6-41E0-4270-A024-02E4BC6CE1A5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2 286,7</a:t>
                    </a:r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7,7 </a:t>
                    </a:r>
                    <a:r>
                      <a:rPr lang="ru-RU" sz="11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0256-4D8C-9130-2440A81275C2}"/>
                </c:ext>
              </c:extLst>
            </c:dLbl>
            <c:dLbl>
              <c:idx val="9"/>
              <c:layout>
                <c:manualLayout>
                  <c:x val="0.12095664878751924"/>
                  <c:y val="-5.0919281243690689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77CCD09C-20AA-4F1A-9FCB-F816427F8A25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fld id="{47CA2D67-F6E0-4392-BB09-EC71984D6566}" type="VALU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100" baseline="0" dirty="0"/>
                      <a:t>
5,9 %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0256-4D8C-9130-2440A81275C2}"/>
                </c:ext>
              </c:extLst>
            </c:dLbl>
            <c:numFmt formatCode="\О\с\н\о\в\н\о\й" sourceLinked="0"/>
            <c:spPr>
              <a:noFill/>
              <a:ln w="2881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Лист2!$A$1:$A$9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ОБОРОНА И ОБЕСПЕЧЕНИЕ БЕЗОПАСНОСТИ</c:v>
                </c:pt>
                <c:pt idx="2">
                  <c:v>НАЦИОНАЛЬНАЯ ЭКОНОМИКА</c:v>
                </c:pt>
                <c:pt idx="3">
                  <c:v>ОХРАНА ОКРУЖАЮЩЕЙ СРЕДЫ</c:v>
                </c:pt>
                <c:pt idx="4">
                  <c:v>ЖИЛИЩНЫЕ И КОММУНАЛЬНЫЕ УСЛУГИ</c:v>
                </c:pt>
                <c:pt idx="5">
                  <c:v>ЗДРАВООХРАНЕНИЕ</c:v>
                </c:pt>
                <c:pt idx="6">
                  <c:v>ФИЗИЧЕСКАЯ КУЛЬТУРА, СПОРТ, КУЛЬТУРА И СРЕДСТВА МАССОВОЙ ИНФОРМАЦИИ</c:v>
                </c:pt>
                <c:pt idx="7">
                  <c:v>ОБРАЗОВАНИЕ</c:v>
                </c:pt>
                <c:pt idx="8">
                  <c:v>СОЦИАЛЬНАЯ ПОЛИТИКА</c:v>
                </c:pt>
              </c:strCache>
            </c:strRef>
          </c:cat>
          <c:val>
            <c:numRef>
              <c:f>Лист2!$B$1:$B$9</c:f>
              <c:numCache>
                <c:formatCode>#,##0.0</c:formatCode>
                <c:ptCount val="9"/>
                <c:pt idx="0">
                  <c:v>1678.4</c:v>
                </c:pt>
                <c:pt idx="1">
                  <c:v>0.4</c:v>
                </c:pt>
                <c:pt idx="2">
                  <c:v>1263.4000000000001</c:v>
                </c:pt>
                <c:pt idx="3">
                  <c:v>0</c:v>
                </c:pt>
                <c:pt idx="4">
                  <c:v>2480</c:v>
                </c:pt>
                <c:pt idx="5">
                  <c:v>2480.6</c:v>
                </c:pt>
                <c:pt idx="6">
                  <c:v>995.2</c:v>
                </c:pt>
                <c:pt idx="7">
                  <c:v>4232.5</c:v>
                </c:pt>
                <c:pt idx="8">
                  <c:v>1077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256-4D8C-9130-2440A81275C2}"/>
            </c:ext>
          </c:extLst>
        </c:ser>
        <c:ser>
          <c:idx val="1"/>
          <c:order val="1"/>
          <c:tx>
            <c:strRef>
              <c:f>Лист2!$B$1:$B$9</c:f>
              <c:strCache>
                <c:ptCount val="9"/>
                <c:pt idx="0">
                  <c:v>1 678,4</c:v>
                </c:pt>
                <c:pt idx="1">
                  <c:v>0,4</c:v>
                </c:pt>
                <c:pt idx="2">
                  <c:v>1 263,4</c:v>
                </c:pt>
                <c:pt idx="3">
                  <c:v>0,0</c:v>
                </c:pt>
                <c:pt idx="4">
                  <c:v>2 480,0</c:v>
                </c:pt>
                <c:pt idx="5">
                  <c:v>2 480,6</c:v>
                </c:pt>
                <c:pt idx="6">
                  <c:v>995,2</c:v>
                </c:pt>
                <c:pt idx="7">
                  <c:v>4 232,5</c:v>
                </c:pt>
                <c:pt idx="8">
                  <c:v>1 077,0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B-0256-4D8C-9130-2440A81275C2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C-0256-4D8C-9130-2440A81275C2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D-0256-4D8C-9130-2440A81275C2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E-0256-4D8C-9130-2440A81275C2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F-0256-4D8C-9130-2440A81275C2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0-0256-4D8C-9130-2440A81275C2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1-0256-4D8C-9130-2440A81275C2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2-0256-4D8C-9130-2440A81275C2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3-0256-4D8C-9130-2440A81275C2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14-0256-4D8C-9130-2440A81275C2}"/>
              </c:ext>
            </c:extLst>
          </c:dPt>
          <c:dLbls>
            <c:numFmt formatCode="0%" sourceLinked="0"/>
            <c:spPr>
              <a:noFill/>
              <a:ln w="28812">
                <a:noFill/>
              </a:ln>
            </c:sp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Lit>
              <c:formatCode>\О\с\н\о\в\н\о\й</c:formatCode>
              <c:ptCount val="1"/>
              <c:pt idx="0">
                <c:v>1</c:v>
              </c:pt>
            </c:numLit>
          </c:val>
          <c:extLst>
            <c:ext xmlns:c16="http://schemas.microsoft.com/office/drawing/2014/chart" uri="{C3380CC4-5D6E-409C-BE32-E72D297353CC}">
              <c16:uniqueId val="{00000015-0256-4D8C-9130-2440A81275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8812">
          <a:noFill/>
        </a:ln>
      </c:spPr>
    </c:plotArea>
    <c:plotVisOnly val="1"/>
    <c:dispBlanksAs val="zero"/>
    <c:showDLblsOverMax val="0"/>
  </c:chart>
  <c:spPr>
    <a:solidFill>
      <a:srgbClr val="FFFFFF"/>
    </a:solidFill>
    <a:ln>
      <a:noFill/>
    </a:ln>
  </c:spPr>
  <c:txPr>
    <a:bodyPr/>
    <a:lstStyle/>
    <a:p>
      <a:pPr>
        <a:defRPr sz="1872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67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Структура расходов по бюджету района</a:t>
            </a:r>
          </a:p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67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за 1 </a:t>
            </a:r>
            <a:r>
              <a:rPr lang="ru-RU" sz="2067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полугодие </a:t>
            </a:r>
            <a:r>
              <a:rPr lang="ru-RU" sz="2067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2025 года </a:t>
            </a:r>
            <a:endParaRPr lang="ru-RU" sz="1459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459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Расходы бюджета за 1 </a:t>
            </a:r>
            <a:r>
              <a:rPr lang="ru-RU" sz="1459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полугодие </a:t>
            </a:r>
            <a:r>
              <a:rPr lang="ru-RU" sz="1459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2025 года – </a:t>
            </a:r>
            <a:r>
              <a:rPr lang="ru-RU" sz="1459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29 542,7 </a:t>
            </a:r>
            <a:r>
              <a:rPr lang="ru-RU" sz="1459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тыс. рублей</a:t>
            </a:r>
          </a:p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 sz="1200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</c:rich>
      </c:tx>
      <c:layout>
        <c:manualLayout>
          <c:xMode val="edge"/>
          <c:yMode val="edge"/>
          <c:x val="5.9726068300451234E-2"/>
          <c:y val="1.7473345492830344E-2"/>
        </c:manualLayout>
      </c:layout>
      <c:overlay val="0"/>
      <c:spPr>
        <a:noFill/>
        <a:ln w="30887">
          <a:noFill/>
        </a:ln>
      </c:spPr>
    </c:title>
    <c:autoTitleDeleted val="0"/>
    <c:view3D>
      <c:rotX val="35"/>
      <c:rotY val="2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33812925771919"/>
          <c:y val="0.18209721666147669"/>
          <c:w val="0.54679144385026734"/>
          <c:h val="0.48537005163511188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5443">
              <a:solidFill>
                <a:srgbClr val="000000"/>
              </a:solidFill>
              <a:prstDash val="solid"/>
            </a:ln>
          </c:spPr>
          <c:explosion val="29"/>
          <c:dPt>
            <c:idx val="0"/>
            <c:bubble3D val="0"/>
            <c:spPr>
              <a:solidFill>
                <a:srgbClr val="00CCFF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9AA1-4CA6-B9C0-BDD7F7BBB0A2}"/>
              </c:ext>
            </c:extLst>
          </c:dPt>
          <c:dPt>
            <c:idx val="1"/>
            <c:bubble3D val="0"/>
            <c:spPr>
              <a:solidFill>
                <a:srgbClr val="FF00FF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9AA1-4CA6-B9C0-BDD7F7BBB0A2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9AA1-4CA6-B9C0-BDD7F7BBB0A2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9AA1-4CA6-B9C0-BDD7F7BBB0A2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9AA1-4CA6-B9C0-BDD7F7BBB0A2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9AA1-4CA6-B9C0-BDD7F7BBB0A2}"/>
              </c:ext>
            </c:extLst>
          </c:dPt>
          <c:dPt>
            <c:idx val="6"/>
            <c:bubble3D val="0"/>
            <c:spPr>
              <a:solidFill>
                <a:srgbClr val="0066CC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9AA1-4CA6-B9C0-BDD7F7BBB0A2}"/>
              </c:ext>
            </c:extLst>
          </c:dPt>
          <c:dPt>
            <c:idx val="7"/>
            <c:bubble3D val="0"/>
            <c:spPr>
              <a:solidFill>
                <a:srgbClr val="00FF0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9AA1-4CA6-B9C0-BDD7F7BBB0A2}"/>
              </c:ext>
            </c:extLst>
          </c:dPt>
          <c:dPt>
            <c:idx val="8"/>
            <c:bubble3D val="0"/>
            <c:spPr>
              <a:solidFill>
                <a:srgbClr val="FF000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9AA1-4CA6-B9C0-BDD7F7BBB0A2}"/>
              </c:ext>
            </c:extLst>
          </c:dPt>
          <c:dPt>
            <c:idx val="9"/>
            <c:bubble3D val="0"/>
            <c:spPr>
              <a:solidFill>
                <a:srgbClr val="FF99CC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9AA1-4CA6-B9C0-BDD7F7BBB0A2}"/>
              </c:ext>
            </c:extLst>
          </c:dPt>
          <c:dPt>
            <c:idx val="10"/>
            <c:bubble3D val="0"/>
            <c:spPr>
              <a:solidFill>
                <a:srgbClr val="FFFF0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9AA1-4CA6-B9C0-BDD7F7BBB0A2}"/>
              </c:ext>
            </c:extLst>
          </c:dPt>
          <c:dLbls>
            <c:dLbl>
              <c:idx val="0"/>
              <c:layout>
                <c:manualLayout>
                  <c:x val="0.17218835707334335"/>
                  <c:y val="0.11324243367884099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7F0E0F00-684C-4C0D-8289-D80A123C5A2F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17 376,5</a:t>
                    </a:r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58,8 </a:t>
                    </a:r>
                    <a:r>
                      <a:rPr lang="ru-RU" sz="11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878516765460494"/>
                      <c:h val="0.108418079096045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AA1-4CA6-B9C0-BDD7F7BBB0A2}"/>
                </c:ext>
              </c:extLst>
            </c:dLbl>
            <c:dLbl>
              <c:idx val="1"/>
              <c:layout>
                <c:manualLayout>
                  <c:x val="2.3220936919402031E-2"/>
                  <c:y val="-7.6451058024526591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A05C312A-1D4A-410C-B985-9DEAB947F658}" type="CATEGORYNAME">
                      <a:rPr lang="ru-RU" sz="1100" baseline="0" dirty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2 116,9</a:t>
                    </a:r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7,2 </a:t>
                    </a:r>
                    <a:r>
                      <a:rPr lang="ru-RU" sz="11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AA1-4CA6-B9C0-BDD7F7BBB0A2}"/>
                </c:ext>
              </c:extLst>
            </c:dLbl>
            <c:dLbl>
              <c:idx val="2"/>
              <c:layout>
                <c:manualLayout>
                  <c:x val="9.494802264885438E-2"/>
                  <c:y val="-3.7464596586443646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A4C5913E-0A98-4AE5-9FCB-24B4448A851D}" type="CATEGORYNAME">
                      <a:rPr lang="ru-RU" sz="1100" baseline="0" dirty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5 902,9</a:t>
                    </a:r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20,0 </a:t>
                    </a:r>
                    <a:r>
                      <a:rPr lang="ru-RU" sz="11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497191011235955"/>
                      <c:h val="8.770244821092278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AA1-4CA6-B9C0-BDD7F7BBB0A2}"/>
                </c:ext>
              </c:extLst>
            </c:dLbl>
            <c:dLbl>
              <c:idx val="3"/>
              <c:layout>
                <c:manualLayout>
                  <c:x val="0.32492297398920639"/>
                  <c:y val="2.2393419042958614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2AC48196-A9FF-4472-A5C6-C81E1CE6E80B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646,9</a:t>
                    </a:r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2,2 </a:t>
                    </a:r>
                    <a:r>
                      <a:rPr lang="ru-RU" sz="11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9570224719101118"/>
                      <c:h val="0.1962335216572504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AA1-4CA6-B9C0-BDD7F7BBB0A2}"/>
                </c:ext>
              </c:extLst>
            </c:dLbl>
            <c:dLbl>
              <c:idx val="4"/>
              <c:layout>
                <c:manualLayout>
                  <c:x val="0.24105746262054323"/>
                  <c:y val="0.23823108975784793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23723F16-0EDD-4CEE-9B03-8C778557B7EF}" type="CATEGORYNAME">
                      <a:rPr lang="ru-RU" sz="1100" baseline="0" smtClean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endParaRPr lang="ru-RU" sz="1100" baseline="0" dirty="0"/>
                  </a:p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00" baseline="0" dirty="0" smtClean="0"/>
                      <a:t>255,2</a:t>
                    </a:r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0,9 </a:t>
                    </a:r>
                    <a:r>
                      <a:rPr lang="ru-RU" sz="11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9AA1-4CA6-B9C0-BDD7F7BBB0A2}"/>
                </c:ext>
              </c:extLst>
            </c:dLbl>
            <c:dLbl>
              <c:idx val="5"/>
              <c:layout>
                <c:manualLayout>
                  <c:x val="7.0703021321772933E-2"/>
                  <c:y val="0.17715541913193039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063BF59C-59D9-4A1B-BD76-4BB93ED8095C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566,1</a:t>
                    </a:r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1,9 </a:t>
                    </a:r>
                    <a:r>
                      <a:rPr lang="ru-RU" sz="11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241573033707864"/>
                      <c:h val="0.1008883847146225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AA1-4CA6-B9C0-BDD7F7BBB0A2}"/>
                </c:ext>
              </c:extLst>
            </c:dLbl>
            <c:dLbl>
              <c:idx val="6"/>
              <c:layout>
                <c:manualLayout>
                  <c:x val="-1.0829978766699149E-2"/>
                  <c:y val="0.16815842934887376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79CBEE04-AA44-4BFE-A551-2DAD0E98CEC4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448,4</a:t>
                    </a:r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1,5 </a:t>
                    </a:r>
                    <a:r>
                      <a:rPr lang="ru-RU" sz="11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074438202247192"/>
                      <c:h val="7.711864406779661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9AA1-4CA6-B9C0-BDD7F7BBB0A2}"/>
                </c:ext>
              </c:extLst>
            </c:dLbl>
            <c:dLbl>
              <c:idx val="7"/>
              <c:layout>
                <c:manualLayout>
                  <c:x val="-8.8901367949161397E-2"/>
                  <c:y val="0.12072435756074149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9809F6CC-A10A-4A2E-8EA1-B9C06DCA998A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375,5</a:t>
                    </a:r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1,3 </a:t>
                    </a:r>
                    <a:r>
                      <a:rPr lang="ru-RU" sz="11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AA1-4CA6-B9C0-BDD7F7BBB0A2}"/>
                </c:ext>
              </c:extLst>
            </c:dLbl>
            <c:dLbl>
              <c:idx val="8"/>
              <c:layout>
                <c:manualLayout>
                  <c:x val="-0.17116251941375546"/>
                  <c:y val="6.0389420021014668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F3AAE314-70A8-4815-B3B4-0F29B98E3D4F}" type="CATEGORYNAME">
                      <a:rPr lang="ru-RU" sz="1100" baseline="0" smtClean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760,1</a:t>
                    </a:r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2,5 </a:t>
                    </a:r>
                    <a:r>
                      <a:rPr lang="ru-RU" sz="11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9AA1-4CA6-B9C0-BDD7F7BBB0A2}"/>
                </c:ext>
              </c:extLst>
            </c:dLbl>
            <c:dLbl>
              <c:idx val="9"/>
              <c:layout>
                <c:manualLayout>
                  <c:x val="-0.14407292111741846"/>
                  <c:y val="-3.0047866751417112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B629D455-59C5-4615-9E8A-030646DDB5B3}" type="CATEGORYNAME">
                      <a:rPr lang="ru-RU" sz="1100" baseline="0" smtClean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100" baseline="0" dirty="0" smtClean="0"/>
                      <a:t>
845,6</a:t>
                    </a:r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2,8 </a:t>
                    </a:r>
                    <a:r>
                      <a:rPr lang="ru-RU" sz="11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AA1-4CA6-B9C0-BDD7F7BBB0A2}"/>
                </c:ext>
              </c:extLst>
            </c:dLbl>
            <c:dLbl>
              <c:idx val="10"/>
              <c:layout>
                <c:manualLayout>
                  <c:x val="-4.4059201085623376E-2"/>
                  <c:y val="-0.1240097376625286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94B99988-89F6-4408-A34D-C4ADF7085007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248,6</a:t>
                    </a:r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0,8 </a:t>
                    </a:r>
                    <a:r>
                      <a:rPr lang="ru-RU" sz="11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17696629213483"/>
                      <c:h val="0.13564037546154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9AA1-4CA6-B9C0-BDD7F7BBB0A2}"/>
                </c:ext>
              </c:extLst>
            </c:dLbl>
            <c:numFmt formatCode="\О\с\н\о\в\н\о\й" sourceLinked="0"/>
            <c:spPr>
              <a:noFill/>
              <a:ln w="3088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Лист4!$A$2:$A$13</c:f>
              <c:strCache>
                <c:ptCount val="11"/>
                <c:pt idx="0">
                  <c:v>Зарплата с начислениями</c:v>
                </c:pt>
                <c:pt idx="1">
                  <c:v>Оплата коммунальных услуг</c:v>
                </c:pt>
                <c:pt idx="2">
                  <c:v>Субсидии</c:v>
                </c:pt>
                <c:pt idx="3">
                  <c:v>Трансферты населению (адресная помощь, пособие на погребение, питание детям до двух лет жизни, пенсии и пособия)</c:v>
                </c:pt>
                <c:pt idx="4">
                  <c:v>Капитальные расходы</c:v>
                </c:pt>
                <c:pt idx="5">
                  <c:v>Продукты питания</c:v>
                </c:pt>
                <c:pt idx="6">
                  <c:v>Медикаменты</c:v>
                </c:pt>
                <c:pt idx="7">
                  <c:v>Оплата услуг связи и транспорта</c:v>
                </c:pt>
                <c:pt idx="8">
                  <c:v>Благ-ство гор. и села </c:v>
                </c:pt>
                <c:pt idx="9">
                  <c:v>Другие расходы</c:v>
                </c:pt>
                <c:pt idx="10">
                  <c:v>Текущий ремонт оборудования и зданий</c:v>
                </c:pt>
              </c:strCache>
            </c:strRef>
          </c:cat>
          <c:val>
            <c:numRef>
              <c:f>Лист4!$B$2:$B$13</c:f>
              <c:numCache>
                <c:formatCode>#,##0.0</c:formatCode>
                <c:ptCount val="11"/>
                <c:pt idx="0">
                  <c:v>7914.4</c:v>
                </c:pt>
                <c:pt idx="1">
                  <c:v>1485.3</c:v>
                </c:pt>
                <c:pt idx="2">
                  <c:v>3340.2</c:v>
                </c:pt>
                <c:pt idx="3">
                  <c:v>279.5</c:v>
                </c:pt>
                <c:pt idx="4">
                  <c:v>11.6</c:v>
                </c:pt>
                <c:pt idx="5">
                  <c:v>322.60000000000002</c:v>
                </c:pt>
                <c:pt idx="6">
                  <c:v>168.3</c:v>
                </c:pt>
                <c:pt idx="7">
                  <c:v>171.6</c:v>
                </c:pt>
                <c:pt idx="8">
                  <c:v>180.3</c:v>
                </c:pt>
                <c:pt idx="9">
                  <c:v>301</c:v>
                </c:pt>
                <c:pt idx="10">
                  <c:v>32.700000000000003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AA1-4CA6-B9C0-BDD7F7BBB0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30887">
          <a:noFill/>
        </a:ln>
      </c:spPr>
    </c:plotArea>
    <c:plotVisOnly val="1"/>
    <c:dispBlanksAs val="zero"/>
    <c:showDLblsOverMax val="0"/>
  </c:chart>
  <c:spPr>
    <a:solidFill>
      <a:srgbClr val="FFFFFF"/>
    </a:solidFill>
    <a:ln>
      <a:noFill/>
    </a:ln>
  </c:spPr>
  <c:txPr>
    <a:bodyPr/>
    <a:lstStyle/>
    <a:p>
      <a:pPr>
        <a:defRPr sz="1733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0.89888</cdr:x>
      <cdr:y>0.07369</cdr:y>
    </cdr:from>
    <cdr:to>
      <cdr:x>1</cdr:x>
      <cdr:y>0.20903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409632" y="49788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0.4895</cdr:x>
      <cdr:y>0.548</cdr:y>
    </cdr:from>
    <cdr:to>
      <cdr:x>0.501</cdr:x>
      <cdr:y>0.62625</cdr:y>
    </cdr:to>
    <cdr:sp macro="" textlink="">
      <cdr:nvSpPr>
        <cdr:cNvPr id="2355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352329" y="2223592"/>
          <a:ext cx="78757" cy="31751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800" b="1" i="0" u="none" strike="noStrike" baseline="0">
              <a:solidFill>
                <a:srgbClr val="000000"/>
              </a:solidFill>
              <a:latin typeface="Arial Cyr"/>
              <a:cs typeface="Arial Cyr"/>
            </a:rPr>
            <a:t> 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0.48791</cdr:x>
      <cdr:y>0.55183</cdr:y>
    </cdr:from>
    <cdr:to>
      <cdr:x>0.49926</cdr:x>
      <cdr:y>0.63006</cdr:y>
    </cdr:to>
    <cdr:sp macro="" textlink="">
      <cdr:nvSpPr>
        <cdr:cNvPr id="13313" name="Text Box 102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470123" y="2384225"/>
          <a:ext cx="80619" cy="3375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800" b="1" i="0" u="none" strike="noStrike" baseline="0">
              <a:solidFill>
                <a:srgbClr val="000000"/>
              </a:solidFill>
              <a:latin typeface="Arial Cyr"/>
              <a:cs typeface="Arial Cyr"/>
            </a:rPr>
            <a:t> 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0.49704</cdr:x>
      <cdr:y>0.5418</cdr:y>
    </cdr:from>
    <cdr:to>
      <cdr:x>0.65825</cdr:x>
      <cdr:y>0.6366</cdr:y>
    </cdr:to>
    <cdr:sp macro="" textlink="">
      <cdr:nvSpPr>
        <cdr:cNvPr id="2" name="Овал 1"/>
        <cdr:cNvSpPr/>
      </cdr:nvSpPr>
      <cdr:spPr>
        <a:xfrm xmlns:a="http://schemas.openxmlformats.org/drawingml/2006/main">
          <a:off x="4392488" y="2469208"/>
          <a:ext cx="1424665" cy="432045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3">
          <a:schemeClr val="lt1"/>
        </a:lnRef>
        <a:fillRef xmlns:a="http://schemas.openxmlformats.org/drawingml/2006/main" idx="1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106,8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0.89888</cdr:x>
      <cdr:y>0.06311</cdr:y>
    </cdr:from>
    <cdr:to>
      <cdr:x>1</cdr:x>
      <cdr:y>0.1986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409632" y="42587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0.86632</cdr:x>
      <cdr:y>1.48182E-7</cdr:y>
    </cdr:from>
    <cdr:to>
      <cdr:x>1</cdr:x>
      <cdr:y>0.12713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833568" y="1"/>
          <a:ext cx="1208832" cy="8579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Слайд 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0.86397</cdr:x>
      <cdr:y>0</cdr:y>
    </cdr:from>
    <cdr:to>
      <cdr:x>1</cdr:x>
      <cdr:y>0.1231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812360" y="0"/>
          <a:ext cx="1230040" cy="830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Слайд 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EB5-E170-44F9-9F03-4777D05F910E}" type="datetimeFigureOut">
              <a:rPr lang="ru-RU" altLang="ru-RU" smtClean="0"/>
              <a:pPr/>
              <a:t>25.07.2025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6759B-F245-4428-B959-D1D59FBF0CF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0826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EFB3-66F9-481D-BB75-AD4273E9766E}" type="datetimeFigureOut">
              <a:rPr lang="ru-RU" altLang="ru-RU" smtClean="0"/>
              <a:pPr/>
              <a:t>25.07.2025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C79-56A3-4DF3-A3CC-6C631A09731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360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EFB3-66F9-481D-BB75-AD4273E9766E}" type="datetimeFigureOut">
              <a:rPr lang="ru-RU" altLang="ru-RU" smtClean="0"/>
              <a:pPr/>
              <a:t>25.07.2025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C79-56A3-4DF3-A3CC-6C631A09731C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7183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EFB3-66F9-481D-BB75-AD4273E9766E}" type="datetimeFigureOut">
              <a:rPr lang="ru-RU" altLang="ru-RU" smtClean="0"/>
              <a:pPr/>
              <a:t>25.07.2025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C79-56A3-4DF3-A3CC-6C631A09731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613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EFB3-66F9-481D-BB75-AD4273E9766E}" type="datetimeFigureOut">
              <a:rPr lang="ru-RU" altLang="ru-RU" smtClean="0"/>
              <a:pPr/>
              <a:t>25.07.2025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C79-56A3-4DF3-A3CC-6C631A09731C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6609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EFB3-66F9-481D-BB75-AD4273E9766E}" type="datetimeFigureOut">
              <a:rPr lang="ru-RU" altLang="ru-RU" smtClean="0"/>
              <a:pPr/>
              <a:t>25.07.2025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C79-56A3-4DF3-A3CC-6C631A09731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403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D7587-1309-4A4C-BC0D-F965671CE8FF}" type="datetimeFigureOut">
              <a:rPr lang="ru-RU" altLang="ru-RU" smtClean="0"/>
              <a:pPr/>
              <a:t>25.07.2025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32E9-0AE5-4A9D-8799-2A4CA36DBD3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2929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4F4B6-066D-4761-99CB-A7CC9FE5A55A}" type="datetimeFigureOut">
              <a:rPr lang="ru-RU" altLang="ru-RU" smtClean="0"/>
              <a:pPr/>
              <a:t>25.07.2025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6399-7E33-48E6-88AF-C4390CEE953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69335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909B286-3CEC-452A-B603-72561982DC49}" type="datetimeFigureOut">
              <a:rPr lang="ru-RU" altLang="ru-RU"/>
              <a:pPr/>
              <a:t>25.07.2025</a:t>
            </a:fld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B1A7FDD-D7FF-49F7-BC08-BEB6645D5D7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1032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EC58-1F50-4B6F-B430-C8AC7449F50A}" type="datetimeFigureOut">
              <a:rPr lang="ru-RU" altLang="ru-RU" smtClean="0"/>
              <a:pPr/>
              <a:t>25.07.2025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47A8A-36E3-4173-AA15-C3918D24C4D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8426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60FF-63C2-4925-8332-D85B33896CCD}" type="datetimeFigureOut">
              <a:rPr lang="ru-RU" altLang="ru-RU" smtClean="0"/>
              <a:pPr/>
              <a:t>25.07.2025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4EF48-D1D8-4D3E-A449-0172E2B7900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3374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3735-4933-43A8-836B-E0856396AC6F}" type="datetimeFigureOut">
              <a:rPr lang="ru-RU" altLang="ru-RU" smtClean="0"/>
              <a:pPr/>
              <a:t>25.07.2025</a:t>
            </a:fld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925A-0DE3-404F-A39C-43877E5E20D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8702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D2B0-5A42-464F-8EDA-60955209EFEC}" type="datetimeFigureOut">
              <a:rPr lang="ru-RU" altLang="ru-RU" smtClean="0"/>
              <a:pPr/>
              <a:t>25.07.2025</a:t>
            </a:fld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A12C-C284-4EFE-9F31-8667948F89F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0836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BC08C-FC89-4EFC-9D2B-CE5D6CD359D2}" type="datetimeFigureOut">
              <a:rPr lang="ru-RU" altLang="ru-RU" smtClean="0"/>
              <a:pPr/>
              <a:t>25.07.2025</a:t>
            </a:fld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983B0-1B3F-4E9B-8AC8-17AE6216CAE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316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74FB-6350-474A-BA60-C045DD566004}" type="datetimeFigureOut">
              <a:rPr lang="ru-RU" altLang="ru-RU" smtClean="0"/>
              <a:pPr/>
              <a:t>25.07.2025</a:t>
            </a:fld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0D2E4-F073-4B9D-9305-BB7D2C65784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650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FEF2-DC8E-41A9-81E6-9FDBE4E3F43C}" type="datetimeFigureOut">
              <a:rPr lang="ru-RU" altLang="ru-RU" smtClean="0"/>
              <a:pPr/>
              <a:t>25.07.2025</a:t>
            </a:fld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268EC-62B8-45F6-A342-BC81051E50A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68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C282-30A1-4DDE-84AD-D274D4262450}" type="datetimeFigureOut">
              <a:rPr lang="ru-RU" altLang="ru-RU" smtClean="0"/>
              <a:pPr/>
              <a:t>25.07.2025</a:t>
            </a:fld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9200-1355-4E69-8B6A-E780CB87338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6701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7EFB3-66F9-481D-BB75-AD4273E9766E}" type="datetimeFigureOut">
              <a:rPr lang="ru-RU" altLang="ru-RU" smtClean="0"/>
              <a:pPr/>
              <a:t>25.07.2025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3BC0C79-56A3-4DF3-A3CC-6C631A09731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552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  <p:sldLayoutId id="2147483903" r:id="rId12"/>
    <p:sldLayoutId id="2147483904" r:id="rId13"/>
    <p:sldLayoutId id="2147483905" r:id="rId14"/>
    <p:sldLayoutId id="2147483906" r:id="rId15"/>
    <p:sldLayoutId id="2147483907" r:id="rId16"/>
    <p:sldLayoutId id="214748390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553" y="1628775"/>
            <a:ext cx="8604448" cy="2520950"/>
          </a:xfrm>
        </p:spPr>
        <p:txBody>
          <a:bodyPr anchor="b">
            <a:normAutofit/>
          </a:bodyPr>
          <a:lstStyle/>
          <a:p>
            <a:r>
              <a:rPr lang="ru-RU" altLang="ru-RU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Исполнение бюджета</a:t>
            </a:r>
            <a:r>
              <a:rPr lang="en-US" altLang="ru-RU" b="1" dirty="0">
                <a:solidFill>
                  <a:schemeClr val="tx1"/>
                </a:solidFill>
                <a:latin typeface="Bookman Old Style" panose="02050604050505020204" pitchFamily="18" charset="0"/>
              </a:rPr>
              <a:t/>
            </a:r>
            <a:br>
              <a:rPr lang="en-US" altLang="ru-RU" b="1" dirty="0">
                <a:solidFill>
                  <a:schemeClr val="tx1"/>
                </a:solidFill>
                <a:latin typeface="Bookman Old Style" panose="02050604050505020204" pitchFamily="18" charset="0"/>
              </a:rPr>
            </a:br>
            <a:r>
              <a:rPr lang="ru-RU" altLang="ru-RU" b="1" dirty="0">
                <a:solidFill>
                  <a:schemeClr val="tx1"/>
                </a:solidFill>
              </a:rPr>
              <a:t>з</a:t>
            </a:r>
            <a:r>
              <a:rPr lang="ru-RU" altLang="ru-RU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а 1 полугодие 2025 года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39320"/>
              </p:ext>
            </p:extLst>
          </p:nvPr>
        </p:nvGraphicFramePr>
        <p:xfrm>
          <a:off x="467545" y="1079543"/>
          <a:ext cx="7632849" cy="571411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367245">
                  <a:extLst>
                    <a:ext uri="{9D8B030D-6E8A-4147-A177-3AD203B41FA5}">
                      <a16:colId xmlns:a16="http://schemas.microsoft.com/office/drawing/2014/main" val="2037511983"/>
                    </a:ext>
                  </a:extLst>
                </a:gridCol>
                <a:gridCol w="1718529">
                  <a:extLst>
                    <a:ext uri="{9D8B030D-6E8A-4147-A177-3AD203B41FA5}">
                      <a16:colId xmlns:a16="http://schemas.microsoft.com/office/drawing/2014/main" val="3652833322"/>
                    </a:ext>
                  </a:extLst>
                </a:gridCol>
                <a:gridCol w="1718529">
                  <a:extLst>
                    <a:ext uri="{9D8B030D-6E8A-4147-A177-3AD203B41FA5}">
                      <a16:colId xmlns:a16="http://schemas.microsoft.com/office/drawing/2014/main" val="3115197738"/>
                    </a:ext>
                  </a:extLst>
                </a:gridCol>
                <a:gridCol w="1828546">
                  <a:extLst>
                    <a:ext uri="{9D8B030D-6E8A-4147-A177-3AD203B41FA5}">
                      <a16:colId xmlns:a16="http://schemas.microsoft.com/office/drawing/2014/main" val="663557661"/>
                    </a:ext>
                  </a:extLst>
                </a:gridCol>
              </a:tblGrid>
              <a:tr h="641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Наименование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Годовой план на 2025 год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Исполнено за январь-июнь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исполнения к году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4083711"/>
                  </a:ext>
                </a:extLst>
              </a:tr>
              <a:tr h="641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Доходы всего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61 603,4</a:t>
                      </a: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29 050,3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47,2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4142715"/>
                  </a:ext>
                </a:extLst>
              </a:tr>
              <a:tr h="2620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т.ч.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2694910"/>
                  </a:ext>
                </a:extLst>
              </a:tr>
              <a:tr h="2620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1) Собственные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29 251,0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12 296,8</a:t>
                      </a: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42,0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107400"/>
                  </a:ext>
                </a:extLst>
              </a:tr>
              <a:tr h="2620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-налоговые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25 996,1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10 810,7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41,6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8838221"/>
                  </a:ext>
                </a:extLst>
              </a:tr>
              <a:tr h="2620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- неналоговые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3 254,9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1 486,0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45,7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198761"/>
                  </a:ext>
                </a:extLst>
              </a:tr>
              <a:tr h="2620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8892746"/>
                  </a:ext>
                </a:extLst>
              </a:tr>
              <a:tr h="514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2) Безвозмездные поступления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32 352,4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16 753,5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51,8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513287"/>
                  </a:ext>
                </a:extLst>
              </a:tr>
              <a:tr h="4225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- дотация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28 923,5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14 461,8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695593"/>
                  </a:ext>
                </a:extLst>
              </a:tr>
              <a:tr h="3103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- субвенции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245,9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118,4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48,1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640628"/>
                  </a:ext>
                </a:extLst>
              </a:tr>
              <a:tr h="514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- иные межбюджетные трансферты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3 183,0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2 173,3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68,3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2456149"/>
                  </a:ext>
                </a:extLst>
              </a:tr>
              <a:tr h="4225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Расходы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61 538,6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29 542,7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48,0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0644653"/>
                  </a:ext>
                </a:extLst>
              </a:tr>
              <a:tr h="514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Профицит (+)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Дефицит (-)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64,8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-492,5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9621"/>
                  </a:ext>
                </a:extLst>
              </a:tr>
              <a:tr h="4225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Дотационность, 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47,0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49,0</a:t>
                      </a:r>
                      <a:endParaRPr lang="ru-RU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8181208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7545" y="186989"/>
            <a:ext cx="7632850" cy="89255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Доходы и расходы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Бешенковичского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района на 1 </a:t>
            </a:r>
            <a:r>
              <a:rPr lang="ru-RU" alt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июля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2025 г.  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                         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740352" y="186987"/>
            <a:ext cx="12241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506904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672742350"/>
              </p:ext>
            </p:extLst>
          </p:nvPr>
        </p:nvGraphicFramePr>
        <p:xfrm>
          <a:off x="0" y="480937"/>
          <a:ext cx="8656914" cy="637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956376" y="76562"/>
            <a:ext cx="11128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668491464"/>
              </p:ext>
            </p:extLst>
          </p:nvPr>
        </p:nvGraphicFramePr>
        <p:xfrm>
          <a:off x="-44048" y="381516"/>
          <a:ext cx="8893219" cy="6719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736367" y="18101"/>
            <a:ext cx="1112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2597636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6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238320209"/>
              </p:ext>
            </p:extLst>
          </p:nvPr>
        </p:nvGraphicFramePr>
        <p:xfrm>
          <a:off x="50800" y="50800"/>
          <a:ext cx="9042400" cy="6767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956376" y="0"/>
            <a:ext cx="1187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519370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31349"/>
            <a:ext cx="6986737" cy="87518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выполнения показателя</a:t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«Совокупные доходы» за 1 полугодие 2025 года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904029" y="231239"/>
            <a:ext cx="1112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6220710"/>
              </p:ext>
            </p:extLst>
          </p:nvPr>
        </p:nvGraphicFramePr>
        <p:xfrm>
          <a:off x="179512" y="1535856"/>
          <a:ext cx="8837322" cy="4557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339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8" y="609600"/>
            <a:ext cx="8282882" cy="145124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</a:t>
            </a:r>
            <a:b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отраслям социальной сферы района</a:t>
            </a:r>
            <a:b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1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года</a:t>
            </a:r>
            <a:b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(расходы социальной сферы всего за 1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года составили</a:t>
            </a:r>
            <a:b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18 753,9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 или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63,5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от всех расходов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29 542,7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884368" y="213682"/>
            <a:ext cx="1112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</a:t>
            </a:r>
            <a:r>
              <a:rPr lang="ru-RU" sz="20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2000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0507660"/>
              </p:ext>
            </p:extLst>
          </p:nvPr>
        </p:nvGraphicFramePr>
        <p:xfrm>
          <a:off x="323528" y="2060848"/>
          <a:ext cx="835292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870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308559"/>
              </p:ext>
            </p:extLst>
          </p:nvPr>
        </p:nvGraphicFramePr>
        <p:xfrm>
          <a:off x="0" y="119003"/>
          <a:ext cx="9042400" cy="6748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8872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858645608"/>
              </p:ext>
            </p:extLst>
          </p:nvPr>
        </p:nvGraphicFramePr>
        <p:xfrm>
          <a:off x="0" y="114300"/>
          <a:ext cx="9042400" cy="674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711273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3624</TotalTime>
  <Words>385</Words>
  <Application>Microsoft Office PowerPoint</Application>
  <PresentationFormat>Экран (4:3)</PresentationFormat>
  <Paragraphs>171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Arial Cyr</vt:lpstr>
      <vt:lpstr>Bookman Old Style</vt:lpstr>
      <vt:lpstr>Times New Roman</vt:lpstr>
      <vt:lpstr>Trebuchet MS</vt:lpstr>
      <vt:lpstr>Wingdings 3</vt:lpstr>
      <vt:lpstr>Аспект</vt:lpstr>
      <vt:lpstr>Исполнение бюджета за 1 полугодие 2025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Динамика выполнения показателя  «Совокупные доходы» за 1 полугодие 2025 года</vt:lpstr>
      <vt:lpstr>Структура расходов по отраслям социальной сферы района  за 1 полугодие 2025 года (расходы социальной сферы всего за 1 полугодие 2025 года составили  18 753,9 тыс. рублей или 63,5 % от всех расходов 29 542,7 тыс. рублей)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района за 1 квартал 2012 года</dc:title>
  <dc:creator>Administrator</dc:creator>
  <cp:lastModifiedBy>Умецкая Елена Леонидовна</cp:lastModifiedBy>
  <cp:revision>355</cp:revision>
  <cp:lastPrinted>2025-07-22T06:51:26Z</cp:lastPrinted>
  <dcterms:created xsi:type="dcterms:W3CDTF">2012-04-25T09:33:38Z</dcterms:created>
  <dcterms:modified xsi:type="dcterms:W3CDTF">2025-07-25T05:41:58Z</dcterms:modified>
</cp:coreProperties>
</file>