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omments/comment1.xml" ContentType="application/vnd.openxmlformats-officedocument.presentationml.comment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63" r:id="rId6"/>
    <p:sldId id="259" r:id="rId7"/>
    <p:sldId id="260" r:id="rId8"/>
    <p:sldId id="261" r:id="rId9"/>
    <p:sldId id="262" r:id="rId10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утанова Алла Ивановна" initials="БАИ" lastIdx="1" clrIdx="0">
    <p:extLst>
      <p:ext uri="{19B8F6BF-5375-455C-9EA6-DF929625EA0E}">
        <p15:presenceInfo xmlns:p15="http://schemas.microsoft.com/office/powerpoint/2012/main" userId="S-1-5-21-901292189-1124696768-471799982-9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14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собственных</a:t>
            </a:r>
            <a:r>
              <a:rPr lang="ru-RU" sz="18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бюджета района </a:t>
            </a:r>
          </a:p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 2025 год (план на год 26 648,3 тыс. рублей, факт 26 911,4 тыс. рублей,               выполнение 101,0 %)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7.831460674157302E-2"/>
          <c:y val="1.1416897167393693E-2"/>
        </c:manualLayout>
      </c:layout>
      <c:overlay val="0"/>
      <c:spPr>
        <a:noFill/>
        <a:ln w="25763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1.338557411804827E-2"/>
          <c:y val="0.13452913191757659"/>
          <c:w val="0.97253428293373445"/>
          <c:h val="0.700146028996127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Лист2!$B$1</c:f>
              <c:strCache>
                <c:ptCount val="1"/>
                <c:pt idx="0">
                  <c:v>план  2025</c:v>
                </c:pt>
              </c:strCache>
            </c:strRef>
          </c:tx>
          <c:spPr>
            <a:solidFill>
              <a:srgbClr val="FF00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6.14145580819251E-3"/>
                  <c:y val="1.2285019924549995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13 092,6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324493497301602E-2"/>
                      <c:h val="3.84706101510331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D6C-48AF-953E-B430365A1802}"/>
                </c:ext>
              </c:extLst>
            </c:dLbl>
            <c:dLbl>
              <c:idx val="1"/>
              <c:layout>
                <c:manualLayout>
                  <c:x val="-2.3470096434574893E-2"/>
                  <c:y val="1.6956123004614105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1 842,3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98650800672393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9D6C-48AF-953E-B430365A1802}"/>
                </c:ext>
              </c:extLst>
            </c:dLbl>
            <c:dLbl>
              <c:idx val="2"/>
              <c:layout>
                <c:manualLayout>
                  <c:x val="-7.8377974873927274E-3"/>
                  <c:y val="-5.5760467715588987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314,5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728987879324066E-2"/>
                      <c:h val="3.47173326449465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D6C-48AF-953E-B430365A1802}"/>
                </c:ext>
              </c:extLst>
            </c:dLbl>
            <c:dLbl>
              <c:idx val="3"/>
              <c:layout>
                <c:manualLayout>
                  <c:x val="-1.2517583827302538E-2"/>
                  <c:y val="7.7333562605678887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1 699,4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728987879324077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D6C-48AF-953E-B430365A1802}"/>
                </c:ext>
              </c:extLst>
            </c:dLbl>
            <c:dLbl>
              <c:idx val="4"/>
              <c:layout>
                <c:manualLayout>
                  <c:x val="-1.0062981066973472E-2"/>
                  <c:y val="-5.876752656404275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5 930,9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43685304786339"/>
                      <c:h val="3.84705577957515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D6C-48AF-953E-B430365A1802}"/>
                </c:ext>
              </c:extLst>
            </c:dLbl>
            <c:dLbl>
              <c:idx val="5"/>
              <c:layout>
                <c:manualLayout>
                  <c:x val="6.1296962486573695E-4"/>
                  <c:y val="7.422168221996922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1 342,4 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380673272582498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D6C-48AF-953E-B430365A1802}"/>
                </c:ext>
              </c:extLst>
            </c:dLbl>
            <c:dLbl>
              <c:idx val="6"/>
              <c:layout>
                <c:manualLayout>
                  <c:x val="-1.2244205078297796E-2"/>
                  <c:y val="-8.5647367598404008E-4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2 426,2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502808988764048E-2"/>
                      <c:h val="4.97301751067549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D6C-48AF-953E-B430365A1802}"/>
                </c:ext>
              </c:extLst>
            </c:dLbl>
            <c:dLbl>
              <c:idx val="7"/>
              <c:layout>
                <c:manualLayout>
                  <c:x val="-4.3539325842696736E-2"/>
                  <c:y val="-3.639698506863841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26 648</a:t>
                    </a:r>
                    <a:r>
                      <a:rPr lang="en-US" baseline="0" dirty="0"/>
                      <a:t>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BC-441D-B2E3-522D4EA99407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8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Лист2!$A$2:$A$9</c:f>
              <c:strCache>
                <c:ptCount val="8"/>
                <c:pt idx="0">
                  <c:v>Подоходный налог, 100,1 %</c:v>
                </c:pt>
                <c:pt idx="1">
                  <c:v>Налог на прибыль, 101 %</c:v>
                </c:pt>
                <c:pt idx="2">
                  <c:v>Земельный налог, 105,7 %</c:v>
                </c:pt>
                <c:pt idx="3">
                  <c:v>Налог на недвижимость, 101,5 %</c:v>
                </c:pt>
                <c:pt idx="4">
                  <c:v>НДС, 100,9 %</c:v>
                </c:pt>
                <c:pt idx="5">
                  <c:v>Компенсация расходов государства,     101,3 %</c:v>
                </c:pt>
                <c:pt idx="6">
                  <c:v>Прочие ,  105,0%</c:v>
                </c:pt>
                <c:pt idx="7">
                  <c:v>Итого</c:v>
                </c:pt>
              </c:strCache>
            </c:strRef>
          </c:cat>
          <c:val>
            <c:numRef>
              <c:f>Лист2!$B$2:$B$9</c:f>
              <c:numCache>
                <c:formatCode>#\ ##0.0</c:formatCode>
                <c:ptCount val="8"/>
                <c:pt idx="0">
                  <c:v>13092.6</c:v>
                </c:pt>
                <c:pt idx="1">
                  <c:v>1842.3</c:v>
                </c:pt>
                <c:pt idx="2">
                  <c:v>314.5</c:v>
                </c:pt>
                <c:pt idx="3">
                  <c:v>1699.4</c:v>
                </c:pt>
                <c:pt idx="4">
                  <c:v>5930.9</c:v>
                </c:pt>
                <c:pt idx="5">
                  <c:v>1342.4</c:v>
                </c:pt>
                <c:pt idx="6">
                  <c:v>2426.1999999999998</c:v>
                </c:pt>
                <c:pt idx="7">
                  <c:v>26648.3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6C-48AF-953E-B430365A1802}"/>
            </c:ext>
          </c:extLst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факт 2025</c:v>
                </c:pt>
              </c:strCache>
            </c:strRef>
          </c:tx>
          <c:spPr>
            <a:solidFill>
              <a:srgbClr val="00FF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3.5111640714854453E-2"/>
                  <c:y val="1.2611626973891545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13 102,3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133482261346539E-2"/>
                      <c:h val="4.0347170371154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9D6C-48AF-953E-B430365A1802}"/>
                </c:ext>
              </c:extLst>
            </c:dLbl>
            <c:dLbl>
              <c:idx val="1"/>
              <c:layout>
                <c:manualLayout>
                  <c:x val="1.4148677342298506E-2"/>
                  <c:y val="-5.7781524102197002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1 860,0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61662832876228E-2"/>
                      <c:h val="4.2223782946556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9D6C-48AF-953E-B430365A1802}"/>
                </c:ext>
              </c:extLst>
            </c:dLbl>
            <c:dLbl>
              <c:idx val="2"/>
              <c:layout>
                <c:manualLayout>
                  <c:x val="1.405522870034499E-2"/>
                  <c:y val="-5.7341730433038149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332,3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85167654604988E-2"/>
                      <c:h val="4.0347170371154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9D6C-48AF-953E-B430365A1802}"/>
                </c:ext>
              </c:extLst>
            </c:dLbl>
            <c:dLbl>
              <c:idx val="3"/>
              <c:layout>
                <c:manualLayout>
                  <c:x val="1.546724320976737E-2"/>
                  <c:y val="4.527555670191729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1 724,2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605392373706102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9D6C-48AF-953E-B430365A1802}"/>
                </c:ext>
              </c:extLst>
            </c:dLbl>
            <c:dLbl>
              <c:idx val="4"/>
              <c:layout>
                <c:manualLayout>
                  <c:x val="3.3817017605945326E-2"/>
                  <c:y val="-6.9919333734563939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5 985,7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55954171458901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9D6C-48AF-953E-B430365A1802}"/>
                </c:ext>
              </c:extLst>
            </c:dLbl>
            <c:dLbl>
              <c:idx val="5"/>
              <c:layout>
                <c:manualLayout>
                  <c:x val="1.9634955249327395E-2"/>
                  <c:y val="7.286040616180697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1 359,3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403145182694854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9D6C-48AF-953E-B430365A1802}"/>
                </c:ext>
              </c:extLst>
            </c:dLbl>
            <c:dLbl>
              <c:idx val="6"/>
              <c:layout>
                <c:manualLayout>
                  <c:x val="1.2085731218267705E-2"/>
                  <c:y val="1.415222567439505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2 547,6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266853932584273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9D6C-48AF-953E-B430365A180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26</a:t>
                    </a:r>
                    <a:r>
                      <a:rPr lang="en-US" baseline="0" dirty="0"/>
                      <a:t> 911</a:t>
                    </a:r>
                    <a:r>
                      <a:rPr lang="en-US" dirty="0"/>
                      <a:t>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BC-441D-B2E3-522D4EA99407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3366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Лист2!$A$2:$A$9</c:f>
              <c:strCache>
                <c:ptCount val="8"/>
                <c:pt idx="0">
                  <c:v>Подоходный налог, 100,1 %</c:v>
                </c:pt>
                <c:pt idx="1">
                  <c:v>Налог на прибыль, 101 %</c:v>
                </c:pt>
                <c:pt idx="2">
                  <c:v>Земельный налог, 105,7 %</c:v>
                </c:pt>
                <c:pt idx="3">
                  <c:v>Налог на недвижимость, 101,5 %</c:v>
                </c:pt>
                <c:pt idx="4">
                  <c:v>НДС, 100,9 %</c:v>
                </c:pt>
                <c:pt idx="5">
                  <c:v>Компенсация расходов государства,     101,3 %</c:v>
                </c:pt>
                <c:pt idx="6">
                  <c:v>Прочие ,  105,0%</c:v>
                </c:pt>
                <c:pt idx="7">
                  <c:v>Итого</c:v>
                </c:pt>
              </c:strCache>
            </c:strRef>
          </c:cat>
          <c:val>
            <c:numRef>
              <c:f>Лист2!$C$2:$C$9</c:f>
              <c:numCache>
                <c:formatCode>0.0</c:formatCode>
                <c:ptCount val="8"/>
                <c:pt idx="0" formatCode="#\ ##0.0">
                  <c:v>13102.3</c:v>
                </c:pt>
                <c:pt idx="1">
                  <c:v>1860</c:v>
                </c:pt>
                <c:pt idx="2">
                  <c:v>332.3</c:v>
                </c:pt>
                <c:pt idx="3" formatCode="General">
                  <c:v>1724.2</c:v>
                </c:pt>
                <c:pt idx="4">
                  <c:v>5985.7</c:v>
                </c:pt>
                <c:pt idx="5" formatCode="General">
                  <c:v>1359.3</c:v>
                </c:pt>
                <c:pt idx="6">
                  <c:v>2547.6</c:v>
                </c:pt>
                <c:pt idx="7">
                  <c:v>26911.4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D6C-48AF-953E-B430365A1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71264"/>
        <c:axId val="1"/>
      </c:barChart>
      <c:catAx>
        <c:axId val="14467126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9661">
            <a:noFill/>
          </a:ln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endParaRPr lang="ru-RU"/>
          </a:p>
        </c:txPr>
        <c:crossAx val="1"/>
        <c:crosses val="autoZero"/>
        <c:auto val="0"/>
        <c:lblAlgn val="ctr"/>
        <c:lblOffset val="1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numFmt formatCode="#\ ##0.0" sourceLinked="1"/>
        <c:majorTickMark val="out"/>
        <c:minorTickMark val="none"/>
        <c:tickLblPos val="nextTo"/>
        <c:crossAx val="144671264"/>
        <c:crosses val="autoZero"/>
        <c:crossBetween val="between"/>
      </c:valAx>
      <c:spPr>
        <a:solidFill>
          <a:srgbClr val="FFFF00"/>
        </a:solidFill>
        <a:ln w="25763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ayout>
        <c:manualLayout>
          <c:xMode val="edge"/>
          <c:yMode val="edge"/>
          <c:x val="0.55594410775900205"/>
          <c:y val="0.15367236981629551"/>
          <c:w val="0.22549019607843138"/>
          <c:h val="0.14550641940085593"/>
        </c:manualLayout>
      </c:layout>
      <c:overlay val="0"/>
      <c:spPr>
        <a:solidFill>
          <a:srgbClr val="FFFFFF"/>
        </a:solidFill>
        <a:ln w="3220">
          <a:solidFill>
            <a:srgbClr val="000000"/>
          </a:solidFill>
          <a:prstDash val="solid"/>
        </a:ln>
      </c:spPr>
      <c:txPr>
        <a:bodyPr/>
        <a:lstStyle/>
        <a:p>
          <a:pPr>
            <a:defRPr sz="74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811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27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aseline="0" dirty="0">
                <a:latin typeface="Times New Roman" panose="02020603050405020304" pitchFamily="18" charset="0"/>
              </a:rPr>
              <a:t>Динамика поступления собственных доходов бюджета района
за 2024 год – 24 053,7 тыс. рублей/ 2025 год  - 26 911,4 тыс. рублей, 111,9 % </a:t>
            </a:r>
          </a:p>
        </c:rich>
      </c:tx>
      <c:layout>
        <c:manualLayout>
          <c:xMode val="edge"/>
          <c:yMode val="edge"/>
          <c:x val="0.12454289732770746"/>
          <c:y val="0"/>
        </c:manualLayout>
      </c:layout>
      <c:overlay val="0"/>
      <c:spPr>
        <a:noFill/>
        <a:ln w="3263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9064727446932483E-2"/>
          <c:y val="0.1162749341804898"/>
          <c:w val="0.90952286230666313"/>
          <c:h val="0.53233921021349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  2024 года</c:v>
                </c:pt>
              </c:strCache>
            </c:strRef>
          </c:tx>
          <c:spPr>
            <a:solidFill>
              <a:srgbClr val="00FF00"/>
            </a:solidFill>
            <a:ln w="163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5086824589964229E-2"/>
                  <c:y val="-1.2091233092224622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11</a:t>
                    </a:r>
                    <a:r>
                      <a:rPr lang="en-US" baseline="0" dirty="0"/>
                      <a:t> 001</a:t>
                    </a:r>
                    <a:r>
                      <a:rPr lang="en-US" dirty="0"/>
                      <a:t>,7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282700421940915E-2"/>
                      <c:h val="5.44869272665160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3D9-401F-B550-C36D2D027122}"/>
                </c:ext>
              </c:extLst>
            </c:dLbl>
            <c:dLbl>
              <c:idx val="1"/>
              <c:layout>
                <c:manualLayout>
                  <c:x val="-1.1571480780092387E-2"/>
                  <c:y val="-9.8401547687710991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</a:t>
                    </a:r>
                    <a:r>
                      <a:rPr lang="en-US" baseline="0" dirty="0"/>
                      <a:t> 305</a:t>
                    </a:r>
                    <a:r>
                      <a:rPr lang="en-US" dirty="0"/>
                      <a:t>,3</a:t>
                    </a:r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455751575356876E-2"/>
                      <c:h val="5.25273210763823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3D9-401F-B550-C36D2D027122}"/>
                </c:ext>
              </c:extLst>
            </c:dLbl>
            <c:dLbl>
              <c:idx val="2"/>
              <c:layout>
                <c:manualLayout>
                  <c:x val="-3.5054461157427927E-2"/>
                  <c:y val="2.1298928613733673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349,8</a:t>
                    </a:r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049281814456734E-2"/>
                      <c:h val="5.840613964678329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3D9-401F-B550-C36D2D027122}"/>
                </c:ext>
              </c:extLst>
            </c:dLbl>
            <c:dLbl>
              <c:idx val="3"/>
              <c:layout>
                <c:manualLayout>
                  <c:x val="-8.616351175309428E-3"/>
                  <c:y val="-9.3992819126102155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1 334,1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441345703957126E-2"/>
                      <c:h val="5.0567776982130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3D9-401F-B550-C36D2D027122}"/>
                </c:ext>
              </c:extLst>
            </c:dLbl>
            <c:dLbl>
              <c:idx val="4"/>
              <c:layout>
                <c:manualLayout>
                  <c:x val="-3.2686308523381793E-2"/>
                  <c:y val="-3.8784849518414878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5</a:t>
                    </a:r>
                    <a:r>
                      <a:rPr lang="en-US" baseline="0" dirty="0"/>
                      <a:t> 356</a:t>
                    </a:r>
                    <a:r>
                      <a:rPr lang="en-US" dirty="0"/>
                      <a:t>,9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081630618957444E-2"/>
                      <c:h val="7.29309876075738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3D9-401F-B550-C36D2D027122}"/>
                </c:ext>
              </c:extLst>
            </c:dLbl>
            <c:dLbl>
              <c:idx val="5"/>
              <c:layout>
                <c:manualLayout>
                  <c:x val="-2.9009855711413485E-2"/>
                  <c:y val="1.6586623235693935E-2"/>
                </c:manualLayout>
              </c:layout>
              <c:tx>
                <c:rich>
                  <a:bodyPr/>
                  <a:lstStyle/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931,2</a:t>
                    </a:r>
                  </a:p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115658345982481E-2"/>
                      <c:h val="5.20237523940459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3D9-401F-B550-C36D2D027122}"/>
                </c:ext>
              </c:extLst>
            </c:dLbl>
            <c:dLbl>
              <c:idx val="6"/>
              <c:layout>
                <c:manualLayout>
                  <c:x val="-1.5277538987851306E-2"/>
                  <c:y val="1.2851880742699279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</a:t>
                    </a:r>
                    <a:r>
                      <a:rPr lang="en-US" baseline="0" dirty="0"/>
                      <a:t> 418</a:t>
                    </a:r>
                    <a:r>
                      <a:rPr lang="en-US" dirty="0"/>
                      <a:t>,1</a:t>
                    </a:r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894570140757728E-2"/>
                      <c:h val="3.12837598945139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3D9-401F-B550-C36D2D027122}"/>
                </c:ext>
              </c:extLst>
            </c:dLbl>
            <c:dLbl>
              <c:idx val="7"/>
              <c:layout>
                <c:manualLayout>
                  <c:x val="2.120433793783133E-2"/>
                  <c:y val="6.2809872689636578E-3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2</a:t>
                    </a:r>
                    <a:r>
                      <a:rPr lang="en-US" baseline="0" dirty="0"/>
                      <a:t> 356</a:t>
                    </a:r>
                    <a:r>
                      <a:rPr lang="en-US" dirty="0"/>
                      <a:t>,6         1 745,1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00764607351159"/>
                      <c:h val="5.25273322845069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3D9-401F-B550-C36D2D027122}"/>
                </c:ext>
              </c:extLst>
            </c:dLbl>
            <c:numFmt formatCode="\О\с\н\о\в\н\о\й" sourceLinked="0"/>
            <c:spPr>
              <a:noFill/>
              <a:ln w="32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28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Подоходный налог, 119,1 %</c:v>
                </c:pt>
                <c:pt idx="1">
                  <c:v>Налог на прибыль,  142,5 %</c:v>
                </c:pt>
                <c:pt idx="2">
                  <c:v>Земельный налог, 95,0 %</c:v>
                </c:pt>
                <c:pt idx="3">
                  <c:v>Налог на недвижимость, 129,2 %</c:v>
                </c:pt>
                <c:pt idx="4">
                  <c:v>НДС, 111,7 %</c:v>
                </c:pt>
                <c:pt idx="5">
                  <c:v>Иные налоги от выручки, 86,2 %</c:v>
                </c:pt>
                <c:pt idx="6">
                  <c:v>Компенсация расходов государства, 95,9 %</c:v>
                </c:pt>
                <c:pt idx="7">
                  <c:v>Прочие, 74,0 %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11001.7</c:v>
                </c:pt>
                <c:pt idx="1">
                  <c:v>1305.3</c:v>
                </c:pt>
                <c:pt idx="2">
                  <c:v>349.8</c:v>
                </c:pt>
                <c:pt idx="3">
                  <c:v>1334.1</c:v>
                </c:pt>
                <c:pt idx="4">
                  <c:v>5356.9</c:v>
                </c:pt>
                <c:pt idx="5">
                  <c:v>931.2</c:v>
                </c:pt>
                <c:pt idx="6">
                  <c:v>1418.1</c:v>
                </c:pt>
                <c:pt idx="7">
                  <c:v>2356.6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D9-401F-B550-C36D2D02712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 2025 года</c:v>
                </c:pt>
              </c:strCache>
            </c:strRef>
          </c:tx>
          <c:spPr>
            <a:solidFill>
              <a:srgbClr val="FF0000"/>
            </a:solidFill>
            <a:ln w="163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4.458095640645808E-2"/>
                  <c:y val="4.954283491460873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baseline="0" dirty="0"/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baseline="0" dirty="0"/>
                      <a:t>13 102,3</a:t>
                    </a:r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baseline="0" dirty="0"/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914939011397334"/>
                      <c:h val="8.28355574762213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3D9-401F-B550-C36D2D027122}"/>
                </c:ext>
              </c:extLst>
            </c:dLbl>
            <c:dLbl>
              <c:idx val="1"/>
              <c:layout>
                <c:manualLayout>
                  <c:x val="1.7068659326259741E-2"/>
                  <c:y val="-4.3758548127087096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1 860,0</a:t>
                    </a:r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21684510411809E-2"/>
                      <c:h val="4.66485175654608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03D9-401F-B550-C36D2D027122}"/>
                </c:ext>
              </c:extLst>
            </c:dLbl>
            <c:dLbl>
              <c:idx val="2"/>
              <c:layout>
                <c:manualLayout>
                  <c:x val="1.6190987762698748E-3"/>
                  <c:y val="6.5974068645888728E-3"/>
                </c:manualLayout>
              </c:layout>
              <c:tx>
                <c:rich>
                  <a:bodyPr/>
                  <a:lstStyle/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332,3</a:t>
                    </a:r>
                  </a:p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476793248945149E-2"/>
                      <c:h val="5.982677698478017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03D9-401F-B550-C36D2D027122}"/>
                </c:ext>
              </c:extLst>
            </c:dLbl>
            <c:dLbl>
              <c:idx val="3"/>
              <c:layout>
                <c:manualLayout>
                  <c:x val="1.949901379916541E-2"/>
                  <c:y val="6.4673208487814587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</a:t>
                    </a:r>
                    <a:r>
                      <a:rPr lang="en-US" baseline="0" dirty="0"/>
                      <a:t> 724</a:t>
                    </a:r>
                    <a:r>
                      <a:rPr lang="en-US" dirty="0"/>
                      <a:t>,2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002556554606384E-2"/>
                      <c:h val="5.25272663377227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03D9-401F-B550-C36D2D027122}"/>
                </c:ext>
              </c:extLst>
            </c:dLbl>
            <c:dLbl>
              <c:idx val="4"/>
              <c:layout>
                <c:manualLayout>
                  <c:x val="3.1854544678928912E-2"/>
                  <c:y val="1.913281951506172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baseline="0" dirty="0"/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baseline="0" dirty="0"/>
                      <a:t>5 985,7</a:t>
                    </a:r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baseline="0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301039901657856E-2"/>
                      <c:h val="7.01637767875851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03D9-401F-B550-C36D2D027122}"/>
                </c:ext>
              </c:extLst>
            </c:dLbl>
            <c:dLbl>
              <c:idx val="5"/>
              <c:layout>
                <c:manualLayout>
                  <c:x val="2.1191426861297356E-3"/>
                  <c:y val="-1.3147565870617452E-4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802,5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423402770856173E-2"/>
                      <c:h val="6.29794809721684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03D9-401F-B550-C36D2D027122}"/>
                </c:ext>
              </c:extLst>
            </c:dLbl>
            <c:dLbl>
              <c:idx val="6"/>
              <c:layout>
                <c:manualLayout>
                  <c:x val="8.4727476069115901E-4"/>
                  <c:y val="-1.606149262470199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1 359,3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236342292656457E-2"/>
                      <c:h val="5.25273210763823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03D9-401F-B550-C36D2D02712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3D9-401F-B550-C36D2D027122}"/>
                </c:ext>
              </c:extLst>
            </c:dLbl>
            <c:numFmt formatCode="\О\с\н\о\в\н\о\й" sourceLinked="0"/>
            <c:spPr>
              <a:noFill/>
              <a:ln w="32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28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Подоходный налог, 119,1 %</c:v>
                </c:pt>
                <c:pt idx="1">
                  <c:v>Налог на прибыль,  142,5 %</c:v>
                </c:pt>
                <c:pt idx="2">
                  <c:v>Земельный налог, 95,0 %</c:v>
                </c:pt>
                <c:pt idx="3">
                  <c:v>Налог на недвижимость, 129,2 %</c:v>
                </c:pt>
                <c:pt idx="4">
                  <c:v>НДС, 111,7 %</c:v>
                </c:pt>
                <c:pt idx="5">
                  <c:v>Иные налоги от выручки, 86,2 %</c:v>
                </c:pt>
                <c:pt idx="6">
                  <c:v>Компенсация расходов государства, 95,9 %</c:v>
                </c:pt>
                <c:pt idx="7">
                  <c:v>Прочие, 74,0 %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13102.3</c:v>
                </c:pt>
                <c:pt idx="1">
                  <c:v>1860</c:v>
                </c:pt>
                <c:pt idx="2">
                  <c:v>332.3</c:v>
                </c:pt>
                <c:pt idx="3">
                  <c:v>1724.2</c:v>
                </c:pt>
                <c:pt idx="4">
                  <c:v>5985.7</c:v>
                </c:pt>
                <c:pt idx="5">
                  <c:v>802.5</c:v>
                </c:pt>
                <c:pt idx="6">
                  <c:v>1359.3</c:v>
                </c:pt>
                <c:pt idx="7">
                  <c:v>1745.1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3D9-401F-B550-C36D2D027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647760"/>
        <c:axId val="1"/>
      </c:barChart>
      <c:catAx>
        <c:axId val="15264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8158">
            <a:noFill/>
          </a:ln>
        </c:spPr>
        <c:txPr>
          <a:bodyPr rot="-27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5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52647760"/>
        <c:crosses val="autoZero"/>
        <c:crossBetween val="between"/>
      </c:valAx>
      <c:spPr>
        <a:solidFill>
          <a:srgbClr val="CCFFFF"/>
        </a:solidFill>
        <a:ln w="32634">
          <a:noFill/>
        </a:ln>
        <a:effectLst/>
      </c:spPr>
    </c:plotArea>
    <c:legend>
      <c:legendPos val="r"/>
      <c:layout>
        <c:manualLayout>
          <c:xMode val="edge"/>
          <c:yMode val="edge"/>
          <c:x val="0.70653678827554356"/>
          <c:y val="0.15258214558623212"/>
          <c:w val="0.25173850634318762"/>
          <c:h val="0.15023472540615967"/>
        </c:manualLayout>
      </c:layout>
      <c:overlay val="0"/>
      <c:spPr>
        <a:solidFill>
          <a:srgbClr val="FFFFFF"/>
        </a:solidFill>
        <a:ln w="4079">
          <a:solidFill>
            <a:srgbClr val="000000"/>
          </a:solidFill>
          <a:prstDash val="solid"/>
        </a:ln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028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доходов  бюджета района за 2025 год </a:t>
            </a:r>
          </a:p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доходных источников  </a:t>
            </a:r>
          </a:p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(26 911,4  тыс. рублей)</a:t>
            </a:r>
          </a:p>
        </c:rich>
      </c:tx>
      <c:layout>
        <c:manualLayout>
          <c:xMode val="edge"/>
          <c:yMode val="edge"/>
          <c:x val="0.15796078778690936"/>
          <c:y val="9.9781559289123718E-4"/>
        </c:manualLayout>
      </c:layout>
      <c:overlay val="0"/>
      <c:spPr>
        <a:noFill/>
        <a:ln w="27459">
          <a:noFill/>
        </a:ln>
      </c:spPr>
    </c:title>
    <c:autoTitleDeleted val="0"/>
    <c:view3D>
      <c:rotX val="3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754060324825984"/>
          <c:y val="0.29629629629629628"/>
          <c:w val="0.54060324825986084"/>
          <c:h val="0.49691358024691357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3730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00FF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0ED0-4A7A-B080-65D65CF87F78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ED0-4A7A-B080-65D65CF87F78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0ED0-4A7A-B080-65D65CF87F78}"/>
              </c:ext>
            </c:extLst>
          </c:dPt>
          <c:dPt>
            <c:idx val="3"/>
            <c:bubble3D val="0"/>
            <c:spPr>
              <a:solidFill>
                <a:srgbClr val="33CCCC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ED0-4A7A-B080-65D65CF87F78}"/>
              </c:ext>
            </c:extLst>
          </c:dPt>
          <c:dPt>
            <c:idx val="4"/>
            <c:bubble3D val="0"/>
            <c:spPr>
              <a:solidFill>
                <a:srgbClr val="FF00FF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0ED0-4A7A-B080-65D65CF87F78}"/>
              </c:ext>
            </c:extLst>
          </c:dPt>
          <c:dPt>
            <c:idx val="5"/>
            <c:bubble3D val="0"/>
            <c:spPr>
              <a:solidFill>
                <a:srgbClr val="808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ED0-4A7A-B080-65D65CF87F78}"/>
              </c:ext>
            </c:extLst>
          </c:dPt>
          <c:dPt>
            <c:idx val="6"/>
            <c:bubble3D val="0"/>
            <c:spPr>
              <a:solidFill>
                <a:srgbClr val="00FFFF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ED0-4A7A-B080-65D65CF87F78}"/>
              </c:ext>
            </c:extLst>
          </c:dPt>
          <c:dPt>
            <c:idx val="7"/>
            <c:bubble3D val="0"/>
            <c:spPr>
              <a:solidFill>
                <a:srgbClr val="FF808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ED0-4A7A-B080-65D65CF87F78}"/>
              </c:ext>
            </c:extLst>
          </c:dPt>
          <c:dPt>
            <c:idx val="8"/>
            <c:bubble3D val="0"/>
            <c:spPr>
              <a:solidFill>
                <a:srgbClr val="00008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0ED0-4A7A-B080-65D65CF87F78}"/>
              </c:ext>
            </c:extLst>
          </c:dPt>
          <c:dPt>
            <c:idx val="9"/>
            <c:bubble3D val="0"/>
            <c:spPr>
              <a:solidFill>
                <a:srgbClr val="800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ED0-4A7A-B080-65D65CF87F78}"/>
              </c:ext>
            </c:extLst>
          </c:dPt>
          <c:dLbls>
            <c:dLbl>
              <c:idx val="0"/>
              <c:layout>
                <c:manualLayout>
                  <c:x val="-7.1953852568279746E-4"/>
                  <c:y val="-0.17397386828602485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Подоходный налог с физических лиц
13 102</a:t>
                    </a:r>
                    <a:r>
                      <a:rPr lang="ru-RU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,3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48,7</a:t>
                    </a:r>
                    <a:r>
                      <a: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sz="1600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ED0-4A7A-B080-65D65CF87F78}"/>
                </c:ext>
              </c:extLst>
            </c:dLbl>
            <c:dLbl>
              <c:idx val="1"/>
              <c:layout>
                <c:manualLayout>
                  <c:x val="0.22566898550684458"/>
                  <c:y val="2.0338978858345722E-2"/>
                </c:manualLayout>
              </c:layout>
              <c:tx>
                <c:rich>
                  <a:bodyPr/>
                  <a:lstStyle/>
                  <a:p>
                    <a:fld id="{D31EF9D0-C368-46E4-934B-0B352D224DA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6690A7CA-BA50-4F7B-9A18-FAB704D867D9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6,9 </a:t>
                    </a:r>
                    <a:r>
                      <a:rPr lang="ru-RU" baseline="0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ED0-4A7A-B080-65D65CF87F78}"/>
                </c:ext>
              </c:extLst>
            </c:dLbl>
            <c:dLbl>
              <c:idx val="2"/>
              <c:layout>
                <c:manualLayout>
                  <c:x val="0.18074060953157176"/>
                  <c:y val="6.094466380684359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Земельный налог
332,3
</a:t>
                    </a:r>
                    <a:r>
                      <a: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1,2</a:t>
                    </a:r>
                    <a:r>
                      <a: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sz="1600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125760251513028"/>
                      <c:h val="0.145310266713411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ED0-4A7A-B080-65D65CF87F78}"/>
                </c:ext>
              </c:extLst>
            </c:dLbl>
            <c:dLbl>
              <c:idx val="3"/>
              <c:layout>
                <c:manualLayout>
                  <c:x val="8.2003789474431557E-2"/>
                  <c:y val="0.1215618722363026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на недвижимость
1</a:t>
                    </a:r>
                    <a:r>
                      <a:rPr lang="ru-RU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724,2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6,4</a:t>
                    </a:r>
                    <a:r>
                      <a: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sz="1600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06606477159314"/>
                      <c:h val="0.143643349003269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ED0-4A7A-B080-65D65CF87F78}"/>
                </c:ext>
              </c:extLst>
            </c:dLbl>
            <c:dLbl>
              <c:idx val="4"/>
              <c:layout>
                <c:manualLayout>
                  <c:x val="-2.3638857724116138E-2"/>
                  <c:y val="0.22796378199077694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на добавленную стоимость
5 985,7
</a:t>
                    </a:r>
                    <a:r>
                      <a: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22,2</a:t>
                    </a:r>
                    <a:r>
                      <a: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sz="1600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078792984847801"/>
                      <c:h val="0.1367293486046696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ED0-4A7A-B080-65D65CF87F78}"/>
                </c:ext>
              </c:extLst>
            </c:dLbl>
            <c:dLbl>
              <c:idx val="5"/>
              <c:layout>
                <c:manualLayout>
                  <c:x val="-0.12029694150492827"/>
                  <c:y val="8.9311936405568199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при упрощенной системе налогообложения
311,3
</a:t>
                    </a:r>
                    <a:r>
                      <a: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1,2</a:t>
                    </a:r>
                    <a:r>
                      <a: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sz="1600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36252626272447"/>
                      <c:h val="0.179600229162130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ED0-4A7A-B080-65D65CF87F78}"/>
                </c:ext>
              </c:extLst>
            </c:dLbl>
            <c:dLbl>
              <c:idx val="6"/>
              <c:layout>
                <c:manualLayout>
                  <c:x val="-0.15191950865571005"/>
                  <c:y val="0.30060132037905152"/>
                </c:manualLayout>
              </c:layout>
              <c:tx>
                <c:rich>
                  <a:bodyPr/>
                  <a:lstStyle/>
                  <a:p>
                    <a:fld id="{D4F2E82A-C92C-454B-A8CF-950585BACF9C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205,5</a:t>
                    </a:r>
                  </a:p>
                  <a:p>
                    <a:r>
                      <a:rPr lang="ru-RU" baseline="0" dirty="0" smtClean="0"/>
                      <a:t>0,7 </a:t>
                    </a:r>
                    <a:r>
                      <a:rPr lang="ru-RU" baseline="0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ED0-4A7A-B080-65D65CF87F78}"/>
                </c:ext>
              </c:extLst>
            </c:dLbl>
            <c:dLbl>
              <c:idx val="7"/>
              <c:layout>
                <c:manualLayout>
                  <c:x val="-3.8958753100166964E-2"/>
                  <c:y val="-9.3526589130725479E-2"/>
                </c:manualLayout>
              </c:layout>
              <c:tx>
                <c:rich>
                  <a:bodyPr/>
                  <a:lstStyle/>
                  <a:p>
                    <a:fld id="{23AFC5A9-7DE9-4632-9601-21E5A560DA24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A0DF4561-B65C-4CDD-820C-B8BB0551E672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1,1 </a:t>
                    </a:r>
                    <a:r>
                      <a:rPr lang="ru-RU" baseline="0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815644899657217"/>
                      <c:h val="0.174379292267882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ED0-4A7A-B080-65D65CF87F78}"/>
                </c:ext>
              </c:extLst>
            </c:dLbl>
            <c:dLbl>
              <c:idx val="8"/>
              <c:layout>
                <c:manualLayout>
                  <c:x val="0.11590415302212935"/>
                  <c:y val="-6.775472059438535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Компенсации расходов государства
1</a:t>
                    </a:r>
                    <a:r>
                      <a:rPr lang="ru-RU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359,3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5,1</a:t>
                    </a:r>
                    <a:r>
                      <a: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sz="1600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ED0-4A7A-B080-65D65CF87F78}"/>
                </c:ext>
              </c:extLst>
            </c:dLbl>
            <c:dLbl>
              <c:idx val="9"/>
              <c:layout>
                <c:manualLayout>
                  <c:x val="0.17448390828319366"/>
                  <c:y val="-4.7951970820685898E-2"/>
                </c:manualLayout>
              </c:layout>
              <c:tx>
                <c:rich>
                  <a:bodyPr/>
                  <a:lstStyle/>
                  <a:p>
                    <a:pPr>
                      <a:defRPr sz="1600" b="0" i="0" u="none" strike="noStrike" baseline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 Cyr"/>
                        <a:cs typeface="Times New Roman" panose="02020603050405020304" pitchFamily="18" charset="0"/>
                      </a:defRPr>
                    </a:pP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Прочие
1</a:t>
                    </a:r>
                    <a:r>
                      <a:rPr lang="ru-RU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745,1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6,5</a:t>
                    </a:r>
                    <a:r>
                      <a: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sz="1600" dirty="0"/>
                  </a:p>
                </c:rich>
              </c:tx>
              <c:spPr>
                <a:noFill/>
                <a:ln w="27459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737483089042933"/>
                      <c:h val="0.116992727193796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ED0-4A7A-B080-65D65CF87F78}"/>
                </c:ext>
              </c:extLst>
            </c:dLbl>
            <c:numFmt formatCode="\О\с\н\о\в\н\о\й" sourceLinked="0"/>
            <c:spPr>
              <a:noFill/>
              <a:ln w="27459">
                <a:noFill/>
              </a:ln>
            </c:spPr>
            <c:txPr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 Cyr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Лист3!$A$1:$A$10</c:f>
              <c:strCache>
                <c:ptCount val="10"/>
                <c:pt idx="0">
                  <c:v>Подоходный налог с физических лиц</c:v>
                </c:pt>
                <c:pt idx="1">
                  <c:v>Налог на прибыль</c:v>
                </c:pt>
                <c:pt idx="2">
                  <c:v>Земельный налог</c:v>
                </c:pt>
                <c:pt idx="3">
                  <c:v>Налог на недвижимость</c:v>
                </c:pt>
                <c:pt idx="4">
                  <c:v>Налог на добавленную стоимость</c:v>
                </c:pt>
                <c:pt idx="5">
                  <c:v>Налог при упрощенной системе налогообложения</c:v>
                </c:pt>
                <c:pt idx="6">
                  <c:v>Единый налог с индивидуальных предпринимателей</c:v>
                </c:pt>
                <c:pt idx="7">
                  <c:v>Единый налог для производителей с/х продукции</c:v>
                </c:pt>
                <c:pt idx="8">
                  <c:v>Компенсации расходов государства</c:v>
                </c:pt>
                <c:pt idx="9">
                  <c:v>Прочие</c:v>
                </c:pt>
              </c:strCache>
            </c:strRef>
          </c:cat>
          <c:val>
            <c:numRef>
              <c:f>Лист3!$B$1:$B$10</c:f>
              <c:numCache>
                <c:formatCode>#,##0.0</c:formatCode>
                <c:ptCount val="10"/>
                <c:pt idx="0">
                  <c:v>13102.3</c:v>
                </c:pt>
                <c:pt idx="1">
                  <c:v>1860</c:v>
                </c:pt>
                <c:pt idx="2">
                  <c:v>332.3</c:v>
                </c:pt>
                <c:pt idx="3">
                  <c:v>1724.2</c:v>
                </c:pt>
                <c:pt idx="4">
                  <c:v>5985.7</c:v>
                </c:pt>
                <c:pt idx="5">
                  <c:v>311.3</c:v>
                </c:pt>
                <c:pt idx="6">
                  <c:v>205.5</c:v>
                </c:pt>
                <c:pt idx="7">
                  <c:v>285.7</c:v>
                </c:pt>
                <c:pt idx="8">
                  <c:v>1359.3</c:v>
                </c:pt>
                <c:pt idx="9">
                  <c:v>1745.1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ED0-4A7A-B080-65D65CF87F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7459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2054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033348700741993E-2"/>
          <c:y val="0.19578057062521609"/>
          <c:w val="0.89566893179448459"/>
          <c:h val="0.63141715766373308"/>
        </c:manualLayout>
      </c:layout>
      <c:lineChart>
        <c:grouping val="standard"/>
        <c:varyColors val="0"/>
        <c:ser>
          <c:idx val="0"/>
          <c:order val="0"/>
          <c:tx>
            <c:strRef>
              <c:f>Лист2!$C$1</c:f>
              <c:strCache>
                <c:ptCount val="1"/>
                <c:pt idx="0">
                  <c:v>план 106,8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elete val="1"/>
          </c:dLbls>
          <c:cat>
            <c:strRef>
              <c:f>Лист2!$B$2:$B$13</c:f>
              <c:strCache>
                <c:ptCount val="12"/>
                <c:pt idx="0">
                  <c:v>январь</c:v>
                </c:pt>
                <c:pt idx="1">
                  <c:v>январь-февраль</c:v>
                </c:pt>
                <c:pt idx="2">
                  <c:v>январь-март</c:v>
                </c:pt>
                <c:pt idx="3">
                  <c:v>январь-апрель</c:v>
                </c:pt>
                <c:pt idx="4">
                  <c:v>январь-май</c:v>
                </c:pt>
                <c:pt idx="5">
                  <c:v>январь-июнь</c:v>
                </c:pt>
                <c:pt idx="6">
                  <c:v>январь-июль</c:v>
                </c:pt>
                <c:pt idx="7">
                  <c:v>январь-август</c:v>
                </c:pt>
                <c:pt idx="8">
                  <c:v>январь-сентябрь</c:v>
                </c:pt>
                <c:pt idx="9">
                  <c:v>январь-октябрь</c:v>
                </c:pt>
                <c:pt idx="10">
                  <c:v>январь-ноябрь</c:v>
                </c:pt>
                <c:pt idx="11">
                  <c:v>январь-декабрь</c:v>
                </c:pt>
              </c:strCache>
            </c:strRef>
          </c:cat>
          <c:val>
            <c:numRef>
              <c:f>Лист2!$C$2:$C$13</c:f>
              <c:numCache>
                <c:formatCode>0.0</c:formatCode>
                <c:ptCount val="12"/>
                <c:pt idx="0">
                  <c:v>106.8</c:v>
                </c:pt>
                <c:pt idx="1">
                  <c:v>106.8</c:v>
                </c:pt>
                <c:pt idx="2">
                  <c:v>106.8</c:v>
                </c:pt>
                <c:pt idx="3">
                  <c:v>106.8</c:v>
                </c:pt>
                <c:pt idx="4">
                  <c:v>106.8</c:v>
                </c:pt>
                <c:pt idx="5">
                  <c:v>106.8</c:v>
                </c:pt>
                <c:pt idx="6">
                  <c:v>106.8</c:v>
                </c:pt>
                <c:pt idx="7">
                  <c:v>106.8</c:v>
                </c:pt>
                <c:pt idx="8">
                  <c:v>106.8</c:v>
                </c:pt>
                <c:pt idx="9">
                  <c:v>106.8</c:v>
                </c:pt>
                <c:pt idx="10">
                  <c:v>106.8</c:v>
                </c:pt>
                <c:pt idx="11">
                  <c:v>106.8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63-47ED-89BF-4560C488EC66}"/>
            </c:ext>
          </c:extLst>
        </c:ser>
        <c:ser>
          <c:idx val="1"/>
          <c:order val="1"/>
          <c:tx>
            <c:strRef>
              <c:f>Лист2!$D$1</c:f>
              <c:strCache>
                <c:ptCount val="1"/>
                <c:pt idx="0">
                  <c:v>факт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Лист2!$B$2:$B$13</c:f>
              <c:strCache>
                <c:ptCount val="12"/>
                <c:pt idx="0">
                  <c:v>январь</c:v>
                </c:pt>
                <c:pt idx="1">
                  <c:v>январь-февраль</c:v>
                </c:pt>
                <c:pt idx="2">
                  <c:v>январь-март</c:v>
                </c:pt>
                <c:pt idx="3">
                  <c:v>январь-апрель</c:v>
                </c:pt>
                <c:pt idx="4">
                  <c:v>январь-май</c:v>
                </c:pt>
                <c:pt idx="5">
                  <c:v>январь-июнь</c:v>
                </c:pt>
                <c:pt idx="6">
                  <c:v>январь-июль</c:v>
                </c:pt>
                <c:pt idx="7">
                  <c:v>январь-август</c:v>
                </c:pt>
                <c:pt idx="8">
                  <c:v>январь-сентябрь</c:v>
                </c:pt>
                <c:pt idx="9">
                  <c:v>январь-октябрь</c:v>
                </c:pt>
                <c:pt idx="10">
                  <c:v>январь-ноябрь</c:v>
                </c:pt>
                <c:pt idx="11">
                  <c:v>январь-декабрь</c:v>
                </c:pt>
              </c:strCache>
            </c:strRef>
          </c:cat>
          <c:val>
            <c:numRef>
              <c:f>Лист2!$D$2:$D$13</c:f>
              <c:numCache>
                <c:formatCode>General</c:formatCode>
                <c:ptCount val="12"/>
                <c:pt idx="0">
                  <c:v>101.4</c:v>
                </c:pt>
                <c:pt idx="1">
                  <c:v>107.9</c:v>
                </c:pt>
                <c:pt idx="2">
                  <c:v>120.4</c:v>
                </c:pt>
                <c:pt idx="3">
                  <c:v>107.4</c:v>
                </c:pt>
                <c:pt idx="4">
                  <c:v>112.1</c:v>
                </c:pt>
                <c:pt idx="5">
                  <c:v>113.6</c:v>
                </c:pt>
                <c:pt idx="6">
                  <c:v>110.7</c:v>
                </c:pt>
                <c:pt idx="7">
                  <c:v>109.8</c:v>
                </c:pt>
                <c:pt idx="8">
                  <c:v>112.8</c:v>
                </c:pt>
                <c:pt idx="9">
                  <c:v>109.9</c:v>
                </c:pt>
                <c:pt idx="10">
                  <c:v>107.6</c:v>
                </c:pt>
                <c:pt idx="11">
                  <c:v>108.9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63-47ED-89BF-4560C488EC6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6839792"/>
        <c:axId val="206842288"/>
      </c:lineChart>
      <c:catAx>
        <c:axId val="20683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6842288"/>
        <c:crosses val="autoZero"/>
        <c:auto val="1"/>
        <c:lblAlgn val="ctr"/>
        <c:lblOffset val="100"/>
        <c:noMultiLvlLbl val="0"/>
      </c:catAx>
      <c:valAx>
        <c:axId val="206842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6839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t" anchorCtr="0"/>
          <a:lstStyle/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бюджета района  </a:t>
            </a: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по отраслям за </a:t>
            </a:r>
            <a:r>
              <a:rPr lang="ru-RU" sz="1800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2025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года</a:t>
            </a:r>
            <a:endParaRPr lang="ru-RU" sz="1800" b="0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Исполнено всего за </a:t>
            </a:r>
            <a:r>
              <a:rPr lang="ru-RU" sz="18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2025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год -  </a:t>
            </a:r>
            <a:r>
              <a:rPr lang="ru-RU" sz="18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59 774,7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тыс. рублей, </a:t>
            </a: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в том числе на социальную сферу - </a:t>
            </a:r>
            <a:r>
              <a:rPr lang="ru-RU" sz="18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39 342,6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или </a:t>
            </a:r>
            <a:r>
              <a:rPr lang="ru-RU" sz="18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65,8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%</a:t>
            </a:r>
          </a:p>
        </c:rich>
      </c:tx>
      <c:layout>
        <c:manualLayout>
          <c:xMode val="edge"/>
          <c:yMode val="edge"/>
          <c:x val="9.4782248075732115E-2"/>
          <c:y val="0"/>
        </c:manualLayout>
      </c:layout>
      <c:overlay val="0"/>
      <c:spPr>
        <a:noFill/>
        <a:ln w="28812">
          <a:noFill/>
        </a:ln>
      </c:spPr>
    </c:title>
    <c:autoTitleDeleted val="0"/>
    <c:view3D>
      <c:rotX val="40"/>
      <c:rotY val="1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651222651222652"/>
          <c:y val="0.21314102564102563"/>
          <c:w val="0.63556533663629122"/>
          <c:h val="0.59463954977600086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4406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FFCC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0256-4D8C-9130-2440A81275C2}"/>
              </c:ext>
            </c:extLst>
          </c:dPt>
          <c:dPt>
            <c:idx val="1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256-4D8C-9130-2440A81275C2}"/>
              </c:ext>
            </c:extLst>
          </c:dPt>
          <c:dPt>
            <c:idx val="2"/>
            <c:bubble3D val="0"/>
            <c:spPr>
              <a:solidFill>
                <a:srgbClr val="800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0256-4D8C-9130-2440A81275C2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256-4D8C-9130-2440A81275C2}"/>
              </c:ext>
            </c:extLst>
          </c:dPt>
          <c:dPt>
            <c:idx val="4"/>
            <c:bubble3D val="0"/>
            <c:spPr>
              <a:solidFill>
                <a:srgbClr val="FF00FF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0256-4D8C-9130-2440A81275C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256-4D8C-9130-2440A81275C2}"/>
              </c:ext>
            </c:extLst>
          </c:dPt>
          <c:dPt>
            <c:idx val="6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256-4D8C-9130-2440A81275C2}"/>
              </c:ext>
            </c:extLst>
          </c:dPt>
          <c:dPt>
            <c:idx val="7"/>
            <c:bubble3D val="0"/>
            <c:spPr>
              <a:solidFill>
                <a:srgbClr val="808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0256-4D8C-9130-2440A81275C2}"/>
              </c:ext>
            </c:extLst>
          </c:dPt>
          <c:dPt>
            <c:idx val="9"/>
            <c:bubble3D val="0"/>
            <c:spPr>
              <a:solidFill>
                <a:srgbClr val="C0504D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256-4D8C-9130-2440A81275C2}"/>
              </c:ext>
            </c:extLst>
          </c:dPt>
          <c:dLbls>
            <c:dLbl>
              <c:idx val="0"/>
              <c:layout>
                <c:manualLayout>
                  <c:x val="0.24318867433383307"/>
                  <c:y val="4.066078177969093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F8CAF614-D019-4B5E-BB77-1144DC6DD044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B9FC4A0F-156D-47B9-8E0D-AFF826636ED6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13,1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340587278101066"/>
                      <c:h val="0.1198776669591283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256-4D8C-9130-2440A81275C2}"/>
                </c:ext>
              </c:extLst>
            </c:dLbl>
            <c:dLbl>
              <c:idx val="1"/>
              <c:layout>
                <c:manualLayout>
                  <c:x val="0.15619068097800118"/>
                  <c:y val="6.0490218291187191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FCEBEC5-B371-4817-95EF-4024E569ABB5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21D57B08-99C3-4CFF-BEE1-79BE8D6553CC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0,0 %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208104882195655"/>
                      <c:h val="0.1614678779449483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256-4D8C-9130-2440A81275C2}"/>
                </c:ext>
              </c:extLst>
            </c:dLbl>
            <c:dLbl>
              <c:idx val="2"/>
              <c:layout>
                <c:manualLayout>
                  <c:x val="-1.040259133237237E-2"/>
                  <c:y val="7.9926993741166963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609FA7E-9A5E-4602-B322-9E47E91A1774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0477C8A0-0BA3-4D94-90C4-5039971E2C83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5,3 %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256-4D8C-9130-2440A81275C2}"/>
                </c:ext>
              </c:extLst>
            </c:dLbl>
            <c:dLbl>
              <c:idx val="3"/>
              <c:layout>
                <c:manualLayout>
                  <c:x val="-0.14956184648774445"/>
                  <c:y val="2.6394023823945085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5E5ED2E8-48AA-4A81-91DB-50E6C4DEBAF5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F5D260A5-C787-48B9-9F13-B547483F8C2C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0,3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256-4D8C-9130-2440A81275C2}"/>
                </c:ext>
              </c:extLst>
            </c:dLbl>
            <c:dLbl>
              <c:idx val="4"/>
              <c:layout>
                <c:manualLayout>
                  <c:x val="-0.10383751221632788"/>
                  <c:y val="-4.1015949929335757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35774A0C-85C0-450E-B6FD-8240C90E5081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5DB76999-703E-4ABD-A07D-0CB515830D77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15,5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256-4D8C-9130-2440A81275C2}"/>
                </c:ext>
              </c:extLst>
            </c:dLbl>
            <c:dLbl>
              <c:idx val="5"/>
              <c:layout>
                <c:manualLayout>
                  <c:x val="-8.3128925948863133E-2"/>
                  <c:y val="4.2420696386717985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93BE82F1-1D7F-4FBD-96ED-B74923255247}" type="CATEGORYNAME">
                      <a:rPr lang="ru-RU" sz="1200" baseline="0" dirty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A87ECCF8-372F-4D57-8F08-AE8809460B23}" type="VALUE">
                      <a:rPr lang="ru-RU" sz="1200" baseline="0" smtClean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endParaRPr lang="ru-RU" sz="1200" baseline="0" dirty="0"/>
                  </a:p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200" baseline="0" dirty="0" smtClean="0"/>
                      <a:t>19,9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794943820224721"/>
                      <c:h val="9.461309930868701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256-4D8C-9130-2440A81275C2}"/>
                </c:ext>
              </c:extLst>
            </c:dLbl>
            <c:dLbl>
              <c:idx val="6"/>
              <c:layout>
                <c:manualLayout>
                  <c:x val="0.25769497602828229"/>
                  <c:y val="3.6203206567184246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0EA2D22E-D68A-4751-AB5C-4A2A4657D47F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C34FC7B9-8552-4CE8-A72F-D1155F0825C5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7,6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608638306728611"/>
                      <c:h val="0.147824030449600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256-4D8C-9130-2440A81275C2}"/>
                </c:ext>
              </c:extLst>
            </c:dLbl>
            <c:dLbl>
              <c:idx val="7"/>
              <c:layout>
                <c:manualLayout>
                  <c:x val="-0.15655067517404672"/>
                  <c:y val="4.2345197713909009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364F65C-08D0-4506-B837-856DC1441AA1}" type="CATEGORYNAME">
                      <a:rPr lang="ru-RU" sz="1200" baseline="0" smtClean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17 274,1</a:t>
                    </a:r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28,9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521391993413254"/>
                      <c:h val="0.11719601930098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256-4D8C-9130-2440A81275C2}"/>
                </c:ext>
              </c:extLst>
            </c:dLbl>
            <c:dLbl>
              <c:idx val="8"/>
              <c:layout>
                <c:manualLayout>
                  <c:x val="8.3664512302946387E-2"/>
                  <c:y val="-4.1128251534835833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E435FFF6-41E0-4270-A024-02E4BC6CE1A5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8B8629AF-B240-4B86-9DF8-5FD2BCC3F193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9,4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292137718005041"/>
                      <c:h val="0.11719601930098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256-4D8C-9130-2440A81275C2}"/>
                </c:ext>
              </c:extLst>
            </c:dLbl>
            <c:dLbl>
              <c:idx val="9"/>
              <c:layout>
                <c:manualLayout>
                  <c:x val="0.12095664878751924"/>
                  <c:y val="-5.0919281243690689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7CCD09C-20AA-4F1A-9FCB-F816427F8A25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47CA2D67-F6E0-4392-BB09-EC71984D6566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5,9 %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256-4D8C-9130-2440A81275C2}"/>
                </c:ext>
              </c:extLst>
            </c:dLbl>
            <c:numFmt formatCode="\О\с\н\о\в\н\о\й" sourceLinked="0"/>
            <c:spPr>
              <a:noFill/>
              <a:ln w="2881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Лист2!$A$1:$A$9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ОБОРОНА И ОБЕСПЕЧЕНИЕ БЕЗОПАСНОСТИ</c:v>
                </c:pt>
                <c:pt idx="2">
                  <c:v>НАЦИОНАЛЬНАЯ ЭКОНОМИКА</c:v>
                </c:pt>
                <c:pt idx="3">
                  <c:v>ОХРАНА ОКРУЖАЮЩЕЙ СРЕДЫ</c:v>
                </c:pt>
                <c:pt idx="4">
                  <c:v>ЖИЛИЩНЫЕ И КОММУНАЛЬНЫЕ УСЛУГИ</c:v>
                </c:pt>
                <c:pt idx="5">
                  <c:v>ЗДРАВООХРАНЕНИЕ</c:v>
                </c:pt>
                <c:pt idx="6">
                  <c:v>ФИЗИЧЕСКАЯ КУЛЬТУРА, СПОРТ, КУЛЬТУРА И СРЕДСТВА МАССОВОЙ ИНФОРМАЦИИ</c:v>
                </c:pt>
                <c:pt idx="7">
                  <c:v>ОБРАЗОВАНИЕ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Лист2!$B$1:$B$9</c:f>
              <c:numCache>
                <c:formatCode>#,##0.0</c:formatCode>
                <c:ptCount val="9"/>
                <c:pt idx="0">
                  <c:v>7822.1</c:v>
                </c:pt>
                <c:pt idx="1">
                  <c:v>7.1</c:v>
                </c:pt>
                <c:pt idx="2">
                  <c:v>3185.6</c:v>
                </c:pt>
                <c:pt idx="3">
                  <c:v>157.9</c:v>
                </c:pt>
                <c:pt idx="4">
                  <c:v>9259.2999999999993</c:v>
                </c:pt>
                <c:pt idx="5">
                  <c:v>11915.3</c:v>
                </c:pt>
                <c:pt idx="6">
                  <c:v>4530.3999999999996</c:v>
                </c:pt>
                <c:pt idx="7">
                  <c:v>17274.099999999999</c:v>
                </c:pt>
                <c:pt idx="8">
                  <c:v>5622.8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256-4D8C-9130-2440A81275C2}"/>
            </c:ext>
          </c:extLst>
        </c:ser>
        <c:ser>
          <c:idx val="1"/>
          <c:order val="1"/>
          <c:tx>
            <c:strRef>
              <c:f>Лист2!$B$1:$B$9</c:f>
              <c:strCache>
                <c:ptCount val="9"/>
                <c:pt idx="0">
                  <c:v>7 822,1</c:v>
                </c:pt>
                <c:pt idx="1">
                  <c:v>7,1</c:v>
                </c:pt>
                <c:pt idx="2">
                  <c:v>3 185,6</c:v>
                </c:pt>
                <c:pt idx="3">
                  <c:v>157,9</c:v>
                </c:pt>
                <c:pt idx="4">
                  <c:v>9 259,3</c:v>
                </c:pt>
                <c:pt idx="5">
                  <c:v>11 915,3</c:v>
                </c:pt>
                <c:pt idx="6">
                  <c:v>4 530,4</c:v>
                </c:pt>
                <c:pt idx="7">
                  <c:v>17 274,1</c:v>
                </c:pt>
                <c:pt idx="8">
                  <c:v>5 622,8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B-0256-4D8C-9130-2440A81275C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C-0256-4D8C-9130-2440A81275C2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D-0256-4D8C-9130-2440A81275C2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E-0256-4D8C-9130-2440A81275C2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F-0256-4D8C-9130-2440A81275C2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0-0256-4D8C-9130-2440A81275C2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1-0256-4D8C-9130-2440A81275C2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2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13-0256-4D8C-9130-2440A81275C2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4-0256-4D8C-9130-2440A81275C2}"/>
              </c:ext>
            </c:extLst>
          </c:dPt>
          <c:dLbls>
            <c:numFmt formatCode="0%" sourceLinked="0"/>
            <c:spPr>
              <a:noFill/>
              <a:ln w="28812">
                <a:noFill/>
              </a:ln>
            </c:sp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Lit>
              <c:formatCode>\О\с\н\о\в\н\о\й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15-0256-4D8C-9130-2440A81275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8812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872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по бюджету района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за </a:t>
            </a:r>
            <a:r>
              <a:rPr lang="ru-RU" sz="1800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2025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год 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Расходы бюджета за </a:t>
            </a:r>
            <a:r>
              <a:rPr lang="ru-RU" sz="1800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2025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год – </a:t>
            </a:r>
            <a:r>
              <a:rPr lang="ru-RU" sz="1800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59 774,7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тыс. рублей,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в том числе по социально-значимым статьям  - </a:t>
            </a:r>
            <a:r>
              <a:rPr lang="ru-RU" sz="18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41 319,1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или </a:t>
            </a:r>
            <a:r>
              <a:rPr lang="ru-RU" sz="18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69,1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%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 sz="12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</c:rich>
      </c:tx>
      <c:layout>
        <c:manualLayout>
          <c:xMode val="edge"/>
          <c:yMode val="edge"/>
          <c:x val="4.3514836820724521E-3"/>
          <c:y val="3.2539258863828469E-2"/>
        </c:manualLayout>
      </c:layout>
      <c:overlay val="0"/>
      <c:spPr>
        <a:noFill/>
        <a:ln w="30887">
          <a:noFill/>
        </a:ln>
      </c:spPr>
    </c:title>
    <c:autoTitleDeleted val="0"/>
    <c:view3D>
      <c:rotX val="35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534759358288772"/>
          <c:y val="0.24612736660929432"/>
          <c:w val="0.54679144385026734"/>
          <c:h val="0.48537005163511188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5443">
              <a:solidFill>
                <a:srgbClr val="000000"/>
              </a:solidFill>
              <a:prstDash val="solid"/>
            </a:ln>
          </c:spPr>
          <c:explosion val="29"/>
          <c:dPt>
            <c:idx val="0"/>
            <c:bubble3D val="0"/>
            <c:spPr>
              <a:solidFill>
                <a:srgbClr val="00CC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9AA1-4CA6-B9C0-BDD7F7BBB0A2}"/>
              </c:ext>
            </c:extLst>
          </c:dPt>
          <c:dPt>
            <c:idx val="1"/>
            <c:bubble3D val="0"/>
            <c:spPr>
              <a:solidFill>
                <a:srgbClr val="FF00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9AA1-4CA6-B9C0-BDD7F7BBB0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9AA1-4CA6-B9C0-BDD7F7BBB0A2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9AA1-4CA6-B9C0-BDD7F7BBB0A2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9AA1-4CA6-B9C0-BDD7F7BBB0A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9AA1-4CA6-B9C0-BDD7F7BBB0A2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9AA1-4CA6-B9C0-BDD7F7BBB0A2}"/>
              </c:ext>
            </c:extLst>
          </c:dPt>
          <c:dPt>
            <c:idx val="7"/>
            <c:bubble3D val="0"/>
            <c:spPr>
              <a:solidFill>
                <a:srgbClr val="00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9AA1-4CA6-B9C0-BDD7F7BBB0A2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9AA1-4CA6-B9C0-BDD7F7BBB0A2}"/>
              </c:ext>
            </c:extLst>
          </c:dPt>
          <c:dPt>
            <c:idx val="9"/>
            <c:bubble3D val="0"/>
            <c:spPr>
              <a:solidFill>
                <a:srgbClr val="FF99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9AA1-4CA6-B9C0-BDD7F7BBB0A2}"/>
              </c:ext>
            </c:extLst>
          </c:dPt>
          <c:dPt>
            <c:idx val="10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9AA1-4CA6-B9C0-BDD7F7BBB0A2}"/>
              </c:ext>
            </c:extLst>
          </c:dPt>
          <c:dLbls>
            <c:dLbl>
              <c:idx val="0"/>
              <c:layout>
                <c:manualLayout>
                  <c:x val="-6.6614562227788165E-2"/>
                  <c:y val="5.1095541023473759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F0E0F00-684C-4C0D-8289-D80A123C5A2F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AC15AE4B-E0F1-441C-AE73-98E54591A685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56,1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878516765460494"/>
                      <c:h val="0.10841807909604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AA1-4CA6-B9C0-BDD7F7BBB0A2}"/>
                </c:ext>
              </c:extLst>
            </c:dLbl>
            <c:dLbl>
              <c:idx val="1"/>
              <c:layout>
                <c:manualLayout>
                  <c:x val="0.17358090572157781"/>
                  <c:y val="-3.1253317911532248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05C312A-1D4A-410C-B985-9DEAB947F658}" type="CATEGORYNAME">
                      <a:rPr lang="ru-RU" sz="1200" baseline="0" dirty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BC8B6A73-6459-4C58-B15A-BFC9DFEC1C7F}" type="VALUE">
                      <a:rPr lang="ru-RU" sz="1200" baseline="0" dirty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6,9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320778670680961"/>
                      <c:h val="0.109642184557438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AA1-4CA6-B9C0-BDD7F7BBB0A2}"/>
                </c:ext>
              </c:extLst>
            </c:dLbl>
            <c:dLbl>
              <c:idx val="2"/>
              <c:layout>
                <c:manualLayout>
                  <c:x val="9.494802264885438E-2"/>
                  <c:y val="-3.7464596586443646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4C5913E-0A98-4AE5-9FCB-24B4448A851D}" type="CATEGORYNAME">
                      <a:rPr lang="ru-RU" sz="1200" baseline="0" dirty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285D9CD7-8001-476B-9DFB-915E076C3E87}" type="VALUE">
                      <a:rPr lang="ru-RU" sz="1200" baseline="0" dirty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14,2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497191011235955"/>
                      <c:h val="8.77024482109227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AA1-4CA6-B9C0-BDD7F7BBB0A2}"/>
                </c:ext>
              </c:extLst>
            </c:dLbl>
            <c:dLbl>
              <c:idx val="3"/>
              <c:layout>
                <c:manualLayout>
                  <c:x val="0.11565336121918648"/>
                  <c:y val="-7.7384149057150532E-3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AC48196-A9FF-4472-A5C6-C81E1CE6E80B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6E951C2D-5CC5-4E92-A8B3-009F6DD17B02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2,8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570224719101118"/>
                      <c:h val="0.196233521657250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AA1-4CA6-B9C0-BDD7F7BBB0A2}"/>
                </c:ext>
              </c:extLst>
            </c:dLbl>
            <c:dLbl>
              <c:idx val="4"/>
              <c:layout>
                <c:manualLayout>
                  <c:x val="0.14133836149694751"/>
                  <c:y val="0.17608419710248083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3723F16-0EDD-4CEE-9B03-8C778557B7EF}" type="CATEGORYNAME">
                      <a:rPr lang="ru-RU" sz="1200" baseline="0" dirty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E3CF02B8-63A8-48E4-9F6F-3E776ECF3D14}" type="VALUE">
                      <a:rPr lang="ru-RU" sz="1200" baseline="0" dirty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6,1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AA1-4CA6-B9C0-BDD7F7BBB0A2}"/>
                </c:ext>
              </c:extLst>
            </c:dLbl>
            <c:dLbl>
              <c:idx val="5"/>
              <c:layout>
                <c:manualLayout>
                  <c:x val="9.77368360669542E-2"/>
                  <c:y val="0.14195931017097424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063BF59C-59D9-4A1B-BD76-4BB93ED8095C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8E5210BA-6370-4F63-8016-921A99A29777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1,9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241573033707864"/>
                      <c:h val="0.100888384714622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AA1-4CA6-B9C0-BDD7F7BBB0A2}"/>
                </c:ext>
              </c:extLst>
            </c:dLbl>
            <c:dLbl>
              <c:idx val="6"/>
              <c:layout>
                <c:manualLayout>
                  <c:x val="-1.0830001378496098E-2"/>
                  <c:y val="0.18134110354849711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9CBEE04-AA44-4BFE-A551-2DAD0E98CEC4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BC2199A5-DBFA-4C9A-870A-9B131CB8281C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1,5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074433679887803"/>
                      <c:h val="0.103483992467043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AA1-4CA6-B9C0-BDD7F7BBB0A2}"/>
                </c:ext>
              </c:extLst>
            </c:dLbl>
            <c:dLbl>
              <c:idx val="7"/>
              <c:layout>
                <c:manualLayout>
                  <c:x val="-0.20080420330941307"/>
                  <c:y val="0.13390705399113245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809F6CC-A10A-4A2E-8EA1-B9C06DCA998A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6C8DA4F7-61B0-4851-8656-7B22312617EC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1,3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677214182036158"/>
                      <c:h val="0.109642184557438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AA1-4CA6-B9C0-BDD7F7BBB0A2}"/>
                </c:ext>
              </c:extLst>
            </c:dLbl>
            <c:dLbl>
              <c:idx val="8"/>
              <c:layout>
                <c:manualLayout>
                  <c:x val="-0.33405072316255774"/>
                  <c:y val="9.4287705562228444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F3AAE314-70A8-4815-B3B4-0F29B98E3D4F}" type="CATEGORYNAME">
                      <a:rPr lang="ru-RU" sz="1200" baseline="0" smtClean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E03E84E7-BE85-44AB-A5D2-1C1ECCB333DB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4,4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48007681952906"/>
                      <c:h val="0.111016949152542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AA1-4CA6-B9C0-BDD7F7BBB0A2}"/>
                </c:ext>
              </c:extLst>
            </c:dLbl>
            <c:dLbl>
              <c:idx val="9"/>
              <c:layout>
                <c:manualLayout>
                  <c:x val="-0.14407292111741846"/>
                  <c:y val="-3.0047866751417112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B629D455-59C5-4615-9E8A-030646DDB5B3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6BDC1333-6878-4C48-ABE6-D40671CADFA1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3,3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AA1-4CA6-B9C0-BDD7F7BBB0A2}"/>
                </c:ext>
              </c:extLst>
            </c:dLbl>
            <c:dLbl>
              <c:idx val="10"/>
              <c:layout>
                <c:manualLayout>
                  <c:x val="-8.2129258431930724E-2"/>
                  <c:y val="-0.15979121253911063"/>
                </c:manualLayout>
              </c:layout>
              <c:tx>
                <c:rich>
                  <a:bodyPr/>
                  <a:lstStyle/>
                  <a:p>
                    <a:pPr>
                      <a:defRPr sz="12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4B99988-89F6-4408-A34D-C4ADF7085007}" type="CATEGORYNAM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517C6FBA-FD21-470C-8037-141E7318E5B6}" type="VALUE">
                      <a:rPr lang="ru-RU" sz="1200" baseline="0"/>
                      <a:pPr>
                        <a:defRPr sz="12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200" baseline="0" dirty="0"/>
                      <a:t>
</a:t>
                    </a:r>
                    <a:r>
                      <a:rPr lang="ru-RU" sz="1200" baseline="0" dirty="0" smtClean="0"/>
                      <a:t>1,6 </a:t>
                    </a:r>
                    <a:r>
                      <a:rPr lang="ru-RU" sz="12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217696629213483"/>
                      <c:h val="0.13564037546154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9AA1-4CA6-B9C0-BDD7F7BBB0A2}"/>
                </c:ext>
              </c:extLst>
            </c:dLbl>
            <c:numFmt formatCode="\О\с\н\о\в\н\о\й" sourceLinked="0"/>
            <c:spPr>
              <a:noFill/>
              <a:ln w="30887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Лист4!$A$2:$A$13</c:f>
              <c:strCache>
                <c:ptCount val="11"/>
                <c:pt idx="0">
                  <c:v>Зарплата с начислениями</c:v>
                </c:pt>
                <c:pt idx="1">
                  <c:v>Оплата коммунальных услуг</c:v>
                </c:pt>
                <c:pt idx="2">
                  <c:v>Субсидии</c:v>
                </c:pt>
                <c:pt idx="3">
                  <c:v>Трансферты населению (адресная помощь, пособие на погребение, питание детям до двух лет жизни, пенсии и пособия)</c:v>
                </c:pt>
                <c:pt idx="4">
                  <c:v>Капитальные расходы</c:v>
                </c:pt>
                <c:pt idx="5">
                  <c:v>Продукты питания</c:v>
                </c:pt>
                <c:pt idx="6">
                  <c:v>Медикаменты</c:v>
                </c:pt>
                <c:pt idx="7">
                  <c:v>Оплата услуг связи и транспорта</c:v>
                </c:pt>
                <c:pt idx="8">
                  <c:v>Благ-ство гор. и села </c:v>
                </c:pt>
                <c:pt idx="9">
                  <c:v>Другие расходы</c:v>
                </c:pt>
                <c:pt idx="10">
                  <c:v>Текущий ремонт оборудования и зданий</c:v>
                </c:pt>
              </c:strCache>
            </c:strRef>
          </c:cat>
          <c:val>
            <c:numRef>
              <c:f>Лист4!$B$2:$B$13</c:f>
              <c:numCache>
                <c:formatCode>#,##0.0</c:formatCode>
                <c:ptCount val="11"/>
                <c:pt idx="0">
                  <c:v>33543.300000000003</c:v>
                </c:pt>
                <c:pt idx="1">
                  <c:v>4097.7</c:v>
                </c:pt>
                <c:pt idx="2">
                  <c:v>8469.7999999999993</c:v>
                </c:pt>
                <c:pt idx="3">
                  <c:v>1645.9</c:v>
                </c:pt>
                <c:pt idx="4">
                  <c:v>3654.6</c:v>
                </c:pt>
                <c:pt idx="5">
                  <c:v>1120.8</c:v>
                </c:pt>
                <c:pt idx="6">
                  <c:v>903.3</c:v>
                </c:pt>
                <c:pt idx="7">
                  <c:v>760</c:v>
                </c:pt>
                <c:pt idx="8">
                  <c:v>2638</c:v>
                </c:pt>
                <c:pt idx="9">
                  <c:v>1975.1</c:v>
                </c:pt>
                <c:pt idx="10">
                  <c:v>966.2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AA1-4CA6-B9C0-BDD7F7BBB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30887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73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1-15T16:30:08.039" idx="1">
    <p:pos x="7482" y="24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0.48791</cdr:x>
      <cdr:y>0.55183</cdr:y>
    </cdr:from>
    <cdr:to>
      <cdr:x>0.49926</cdr:x>
      <cdr:y>0.63006</cdr:y>
    </cdr:to>
    <cdr:sp macro="" textlink="">
      <cdr:nvSpPr>
        <cdr:cNvPr id="13313" name="Text Box 102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70123" y="2384225"/>
          <a:ext cx="80619" cy="3375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0.4895</cdr:x>
      <cdr:y>0.548</cdr:y>
    </cdr:from>
    <cdr:to>
      <cdr:x>0.501</cdr:x>
      <cdr:y>0.62625</cdr:y>
    </cdr:to>
    <cdr:sp macro="" textlink="">
      <cdr:nvSpPr>
        <cdr:cNvPr id="2355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52329" y="2223592"/>
          <a:ext cx="78757" cy="3175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0.89888</cdr:x>
      <cdr:y>0.07369</cdr:y>
    </cdr:from>
    <cdr:to>
      <cdr:x>1</cdr:x>
      <cdr:y>0.20903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409632" y="4978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0.62205</cdr:x>
      <cdr:y>0.55254</cdr:y>
    </cdr:from>
    <cdr:to>
      <cdr:x>0.74086</cdr:x>
      <cdr:y>0.65148</cdr:y>
    </cdr:to>
    <cdr:sp macro="" textlink="">
      <cdr:nvSpPr>
        <cdr:cNvPr id="2" name="Овальная выноска 1"/>
        <cdr:cNvSpPr/>
      </cdr:nvSpPr>
      <cdr:spPr>
        <a:xfrm xmlns:a="http://schemas.openxmlformats.org/drawingml/2006/main">
          <a:off x="6758699" y="2956907"/>
          <a:ext cx="1290897" cy="529474"/>
        </a:xfrm>
        <a:prstGeom xmlns:a="http://schemas.openxmlformats.org/drawingml/2006/main" prst="wedgeEllipseCallou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600" b="1" dirty="0"/>
            <a:t>106,9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0.89888</cdr:x>
      <cdr:y>0.06311</cdr:y>
    </cdr:from>
    <cdr:to>
      <cdr:x>1</cdr:x>
      <cdr:y>0.1986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409632" y="4258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0.86632</cdr:x>
      <cdr:y>1.48182E-7</cdr:y>
    </cdr:from>
    <cdr:to>
      <cdr:x>1</cdr:x>
      <cdr:y>0.12713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833568" y="1"/>
          <a:ext cx="1208832" cy="857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Слайд 6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0.86397</cdr:x>
      <cdr:y>0</cdr:y>
    </cdr:from>
    <cdr:to>
      <cdr:x>1</cdr:x>
      <cdr:y>0.1231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812360" y="0"/>
          <a:ext cx="1230040" cy="8301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>
              <a:latin typeface="Times New Roman" panose="02020603050405020304" pitchFamily="18" charset="0"/>
              <a:cs typeface="Times New Roman" panose="02020603050405020304" pitchFamily="18" charset="0"/>
            </a:rPr>
            <a:t>Слайд 7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02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33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567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288" y="-8468"/>
            <a:ext cx="12226405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7E3EEB5-E170-44F9-9F03-4777D05F910E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B66759B-F245-4428-B959-D1D59FBF0CF0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45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116EC58-1F50-4B6F-B430-C8AC7449F50A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8847A8A-36E3-4173-AA15-C3918D24C4DE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511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04360FF-63C2-4925-8332-D85B33896CCD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AE4EF48-D1D8-4D3E-A449-0172E2B79006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734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E5D3735-4933-43A8-836B-E0856396AC6F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6D9925A-0DE3-404F-A39C-43877E5E20D3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370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DBCD2B0-5A42-464F-8EDA-60955209EFEC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4ADA12C-C284-4EFE-9F31-8667948F89F3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116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478BC08C-FC89-4EFC-9D2B-CE5D6CD359D2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20983B0-1B3F-4E9B-8AC8-17AE6216CAE8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071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CCE74FB-6350-474A-BA60-C045DD566004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E730D2E4-F073-4B9D-9305-BB7D2C65784F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27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947FEF2-DC8E-41A9-81E6-9FDBE4E3F43C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5B268EC-62B8-45F6-A342-BC81051E50AB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948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545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48B5C282-30A1-4DDE-84AD-D274D4262450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B729200-1355-4E69-8B6A-E780CB87338E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931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0E7EFB3-66F9-481D-BB75-AD4273E9766E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3BC0C79-56A3-4DF3-A3CC-6C631A09731C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9563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0E7EFB3-66F9-481D-BB75-AD4273E9766E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3BC0C79-56A3-4DF3-A3CC-6C631A09731C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55940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0E7EFB3-66F9-481D-BB75-AD4273E9766E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3BC0C79-56A3-4DF3-A3CC-6C631A09731C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963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0E7EFB3-66F9-481D-BB75-AD4273E9766E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3BC0C79-56A3-4DF3-A3CC-6C631A09731C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81488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0E7EFB3-66F9-481D-BB75-AD4273E9766E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3BC0C79-56A3-4DF3-A3CC-6C631A09731C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774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41CD7587-1309-4A4C-BC0D-F965671CE8FF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68432E9-0AE5-4A9D-8799-2A4CA36DBD3A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9178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B54F4B6-066D-4761-99CB-A7CC9FE5A55A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3396399-7E33-48E6-88AF-C4390CEE953F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4677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909B286-3CEC-452A-B603-72561982DC49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B1A7FDD-D7FF-49F7-BC08-BEB6645D5D7E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76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95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135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14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49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804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23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038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80615-4034-4AC7-AFBA-60AADA1B38F4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7261E-0408-43E4-8422-E05D175A9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11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1289" y="-8468"/>
            <a:ext cx="12226407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590"/>
            <a:ext cx="846361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1" y="6041364"/>
            <a:ext cx="912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0E7EFB3-66F9-481D-BB75-AD4273E9766E}" type="datetimeFigureOut">
              <a:rPr lang="ru-RU" altLang="ru-RU" smtClean="0">
                <a:solidFill>
                  <a:prstClr val="black">
                    <a:tint val="75000"/>
                  </a:prstClr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26.02.2026</a:t>
            </a:fld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799" y="6041364"/>
            <a:ext cx="6163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>
                  <a:tint val="75000"/>
                </a:prst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2" y="6041364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3BC0C79-56A3-4DF3-A3CC-6C631A09731C}" type="slidenum">
              <a:rPr lang="ru-RU" altLang="ru-RU" smtClean="0">
                <a:solidFill>
                  <a:srgbClr val="90C226"/>
                </a:solidFill>
                <a:latin typeface="Bookman Old Style" panose="020506040505050202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90C226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4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2063750" y="1628775"/>
            <a:ext cx="8604250" cy="2520950"/>
          </a:xfrm>
        </p:spPr>
        <p:txBody>
          <a:bodyPr anchor="b">
            <a:normAutofit/>
          </a:bodyPr>
          <a:lstStyle/>
          <a:p>
            <a: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Информация об исполнении бюджета</a:t>
            </a:r>
            <a:b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ru-RU" altLang="ru-RU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Бешенковичского</a:t>
            </a:r>
            <a: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района</a:t>
            </a:r>
            <a:b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за 2025 год</a:t>
            </a:r>
          </a:p>
        </p:txBody>
      </p:sp>
    </p:spTree>
    <p:extLst>
      <p:ext uri="{BB962C8B-B14F-4D97-AF65-F5344CB8AC3E}">
        <p14:creationId xmlns:p14="http://schemas.microsoft.com/office/powerpoint/2010/main" val="362495943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585789"/>
              </p:ext>
            </p:extLst>
          </p:nvPr>
        </p:nvGraphicFramePr>
        <p:xfrm>
          <a:off x="1991546" y="1079543"/>
          <a:ext cx="7632849" cy="571411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67245">
                  <a:extLst>
                    <a:ext uri="{9D8B030D-6E8A-4147-A177-3AD203B41FA5}">
                      <a16:colId xmlns:a16="http://schemas.microsoft.com/office/drawing/2014/main" val="2037511983"/>
                    </a:ext>
                  </a:extLst>
                </a:gridCol>
                <a:gridCol w="1718529">
                  <a:extLst>
                    <a:ext uri="{9D8B030D-6E8A-4147-A177-3AD203B41FA5}">
                      <a16:colId xmlns:a16="http://schemas.microsoft.com/office/drawing/2014/main" val="3652833322"/>
                    </a:ext>
                  </a:extLst>
                </a:gridCol>
                <a:gridCol w="1718529">
                  <a:extLst>
                    <a:ext uri="{9D8B030D-6E8A-4147-A177-3AD203B41FA5}">
                      <a16:colId xmlns:a16="http://schemas.microsoft.com/office/drawing/2014/main" val="3115197738"/>
                    </a:ext>
                  </a:extLst>
                </a:gridCol>
                <a:gridCol w="1828546">
                  <a:extLst>
                    <a:ext uri="{9D8B030D-6E8A-4147-A177-3AD203B41FA5}">
                      <a16:colId xmlns:a16="http://schemas.microsoft.com/office/drawing/2014/main" val="663557661"/>
                    </a:ext>
                  </a:extLst>
                </a:gridCol>
              </a:tblGrid>
              <a:tr h="641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Годовой план на 2025 год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Исполнено за январь-декабрь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исполнения к году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083711"/>
                  </a:ext>
                </a:extLst>
              </a:tr>
              <a:tr h="6416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Доходы всего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60 242,1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60 328,8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100,1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142715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</a:t>
                      </a:r>
                      <a:r>
                        <a:rPr lang="ru-RU" sz="16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т.ч</a:t>
                      </a: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694910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1) Собственные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26 648,3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26 911,4</a:t>
                      </a: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101,0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107400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-налоговые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23 957,6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24 092,2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100,6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838221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неналоговые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2 690,7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2 819,2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104,8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98761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892746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2) Безвозмездные поступления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33 593,8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33 417,4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99,5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513287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дотация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28 923,5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28 923,5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695593"/>
                  </a:ext>
                </a:extLst>
              </a:tr>
              <a:tr h="3103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субвенции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249,8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249,8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0628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иные межбюджетные трансферты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4 420,5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4 244,0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456149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Расходы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60 661,3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59 774,7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98,5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644653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Профицит (+)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Дефицит (-)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-419,2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554,1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-132,2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9621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Дотационность, 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48,4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181208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991545" y="186989"/>
            <a:ext cx="7632850" cy="8925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и расходы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Бешенковичского района на 1 января 2026 года 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          </a:t>
            </a:r>
            <a:r>
              <a:rPr lang="ru-RU" altLang="ru-RU" sz="1400" dirty="0"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</a:t>
            </a:r>
            <a:r>
              <a:rPr lang="ru-RU" alt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r>
              <a:rPr lang="ru-RU" alt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altLang="ru-RU" dirty="0"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64352" y="186987"/>
            <a:ext cx="1224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897567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099143322"/>
              </p:ext>
            </p:extLst>
          </p:nvPr>
        </p:nvGraphicFramePr>
        <p:xfrm>
          <a:off x="143435" y="50800"/>
          <a:ext cx="11905130" cy="697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480376" y="0"/>
            <a:ext cx="1187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36398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85392559"/>
              </p:ext>
            </p:extLst>
          </p:nvPr>
        </p:nvGraphicFramePr>
        <p:xfrm>
          <a:off x="304800" y="381516"/>
          <a:ext cx="11573522" cy="6719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9260368" y="18101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3500239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798403441"/>
              </p:ext>
            </p:extLst>
          </p:nvPr>
        </p:nvGraphicFramePr>
        <p:xfrm>
          <a:off x="509784" y="76562"/>
          <a:ext cx="11030666" cy="670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480377" y="76562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58894" y="155955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4</a:t>
            </a:r>
          </a:p>
        </p:txBody>
      </p:sp>
    </p:spTree>
    <p:extLst>
      <p:ext uri="{BB962C8B-B14F-4D97-AF65-F5344CB8AC3E}">
        <p14:creationId xmlns:p14="http://schemas.microsoft.com/office/powerpoint/2010/main" val="2256175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3553" y="631349"/>
            <a:ext cx="6986737" cy="87518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выполнения показателя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«Совокупные доходы»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428030" y="231239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8970379"/>
              </p:ext>
            </p:extLst>
          </p:nvPr>
        </p:nvGraphicFramePr>
        <p:xfrm>
          <a:off x="645458" y="1506534"/>
          <a:ext cx="10865223" cy="5351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654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902753"/>
              </p:ext>
            </p:extLst>
          </p:nvPr>
        </p:nvGraphicFramePr>
        <p:xfrm>
          <a:off x="484094" y="120626"/>
          <a:ext cx="11152093" cy="6748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5376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124376811"/>
              </p:ext>
            </p:extLst>
          </p:nvPr>
        </p:nvGraphicFramePr>
        <p:xfrm>
          <a:off x="573741" y="114300"/>
          <a:ext cx="11008659" cy="674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19522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363</Words>
  <Application>Microsoft Office PowerPoint</Application>
  <PresentationFormat>Широкоэкранный</PresentationFormat>
  <Paragraphs>154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Arial Cyr</vt:lpstr>
      <vt:lpstr>Bookman Old Style</vt:lpstr>
      <vt:lpstr>Calibri</vt:lpstr>
      <vt:lpstr>Calibri Light</vt:lpstr>
      <vt:lpstr>Times New Roman</vt:lpstr>
      <vt:lpstr>Trebuchet MS</vt:lpstr>
      <vt:lpstr>Wingdings 3</vt:lpstr>
      <vt:lpstr>Тема Office</vt:lpstr>
      <vt:lpstr>Аспект</vt:lpstr>
      <vt:lpstr>Информация об исполнении бюджета Бешенковичского района за 2025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выполнения показателя  «Совокупные доходы»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об исполнении бюджета Бешенковичского района за 2023 год</dc:title>
  <dc:creator>Умецкая Елена Леонидовна</dc:creator>
  <cp:lastModifiedBy>Умецкая Елена Леонидовна</cp:lastModifiedBy>
  <cp:revision>79</cp:revision>
  <cp:lastPrinted>2026-02-26T11:45:42Z</cp:lastPrinted>
  <dcterms:created xsi:type="dcterms:W3CDTF">2024-01-26T09:01:30Z</dcterms:created>
  <dcterms:modified xsi:type="dcterms:W3CDTF">2026-02-26T11:46:06Z</dcterms:modified>
</cp:coreProperties>
</file>