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6" r:id="rId5"/>
    <p:sldId id="267" r:id="rId6"/>
    <p:sldId id="259" r:id="rId7"/>
    <p:sldId id="270" r:id="rId8"/>
    <p:sldId id="271" r:id="rId9"/>
    <p:sldId id="262" r:id="rId10"/>
    <p:sldId id="269" r:id="rId11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2" autoAdjust="0"/>
  </p:normalViewPr>
  <p:slideViewPr>
    <p:cSldViewPr>
      <p:cViewPr varScale="1">
        <p:scale>
          <a:sx n="55" d="100"/>
          <a:sy n="55" d="100"/>
        </p:scale>
        <p:origin x="141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F8D03-3E3E-4008-8E1C-D5C8406739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0CAAD-9B0E-4A44-A485-02688EF2DDAF}">
      <dgm:prSet phldrT="[Текст]"/>
      <dgm:spPr/>
      <dgm:t>
        <a:bodyPr/>
        <a:lstStyle/>
        <a:p>
          <a:r>
            <a:rPr lang="ru-RU" dirty="0" smtClean="0"/>
            <a:t>Консолидированный бюджет     Бешенковичского       района</a:t>
          </a:r>
          <a:endParaRPr lang="ru-RU" dirty="0"/>
        </a:p>
      </dgm:t>
    </dgm:pt>
    <dgm:pt modelId="{70EFCF84-68A1-48A9-BCE3-9456C1FD89C6}" type="parTrans" cxnId="{1CCBB860-0F9E-4AB9-A298-8630912FEF2A}">
      <dgm:prSet/>
      <dgm:spPr/>
      <dgm:t>
        <a:bodyPr/>
        <a:lstStyle/>
        <a:p>
          <a:endParaRPr lang="ru-RU"/>
        </a:p>
      </dgm:t>
    </dgm:pt>
    <dgm:pt modelId="{E5ADCEA0-43D3-4BB4-B350-107415B1F7B8}" type="sibTrans" cxnId="{1CCBB860-0F9E-4AB9-A298-8630912FEF2A}">
      <dgm:prSet/>
      <dgm:spPr/>
      <dgm:t>
        <a:bodyPr/>
        <a:lstStyle/>
        <a:p>
          <a:endParaRPr lang="ru-RU"/>
        </a:p>
      </dgm:t>
    </dgm:pt>
    <dgm:pt modelId="{7E272B83-6D93-4D9A-A68D-63AE0A56D45D}">
      <dgm:prSet phldrT="[Текст]"/>
      <dgm:spPr/>
      <dgm:t>
        <a:bodyPr/>
        <a:lstStyle/>
        <a:p>
          <a:r>
            <a:rPr lang="ru-RU" dirty="0" smtClean="0"/>
            <a:t>Районный бюджет (базового уровня)</a:t>
          </a:r>
          <a:endParaRPr lang="ru-RU" dirty="0"/>
        </a:p>
      </dgm:t>
    </dgm:pt>
    <dgm:pt modelId="{2E26752C-1EC9-4BAB-9464-D6AB99F538FB}" type="parTrans" cxnId="{0AA3C854-A467-43F0-8D67-45314165C1A5}">
      <dgm:prSet/>
      <dgm:spPr/>
      <dgm:t>
        <a:bodyPr/>
        <a:lstStyle/>
        <a:p>
          <a:endParaRPr lang="ru-RU"/>
        </a:p>
      </dgm:t>
    </dgm:pt>
    <dgm:pt modelId="{B65D3D87-F787-4875-92BB-0D97CDA3C89E}" type="sibTrans" cxnId="{0AA3C854-A467-43F0-8D67-45314165C1A5}">
      <dgm:prSet/>
      <dgm:spPr/>
      <dgm:t>
        <a:bodyPr/>
        <a:lstStyle/>
        <a:p>
          <a:endParaRPr lang="ru-RU"/>
        </a:p>
      </dgm:t>
    </dgm:pt>
    <dgm:pt modelId="{06761CE0-AAB7-4F98-84EC-CE20DCF56EF6}">
      <dgm:prSet phldrT="[Текст]"/>
      <dgm:spPr/>
      <dgm:t>
        <a:bodyPr/>
        <a:lstStyle/>
        <a:p>
          <a:r>
            <a:rPr lang="ru-RU" dirty="0" smtClean="0"/>
            <a:t>Бюджеты сельских советов (первичного уровня)</a:t>
          </a:r>
          <a:endParaRPr lang="ru-RU" dirty="0"/>
        </a:p>
      </dgm:t>
    </dgm:pt>
    <dgm:pt modelId="{32ECFE22-50D7-4A37-8B10-97610F83B4BC}" type="parTrans" cxnId="{E4ABD58E-4356-447D-992E-614187E5F5AE}">
      <dgm:prSet/>
      <dgm:spPr/>
      <dgm:t>
        <a:bodyPr/>
        <a:lstStyle/>
        <a:p>
          <a:endParaRPr lang="ru-RU"/>
        </a:p>
      </dgm:t>
    </dgm:pt>
    <dgm:pt modelId="{B8DA9F6F-25BA-492C-9551-1C9136CE7CB1}" type="sibTrans" cxnId="{E4ABD58E-4356-447D-992E-614187E5F5AE}">
      <dgm:prSet/>
      <dgm:spPr/>
      <dgm:t>
        <a:bodyPr/>
        <a:lstStyle/>
        <a:p>
          <a:endParaRPr lang="ru-RU"/>
        </a:p>
      </dgm:t>
    </dgm:pt>
    <dgm:pt modelId="{9DC5D1C7-8F5C-4758-9169-68BBDDD37553}" type="pres">
      <dgm:prSet presAssocID="{68BF8D03-3E3E-4008-8E1C-D5C8406739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2248F3-9943-418A-87D7-3F6AD3AD1DD4}" type="pres">
      <dgm:prSet presAssocID="{8290CAAD-9B0E-4A44-A485-02688EF2DDAF}" presName="hierRoot1" presStyleCnt="0">
        <dgm:presLayoutVars>
          <dgm:hierBranch val="init"/>
        </dgm:presLayoutVars>
      </dgm:prSet>
      <dgm:spPr/>
    </dgm:pt>
    <dgm:pt modelId="{2626E479-C44B-4F12-85C5-4A8734400C22}" type="pres">
      <dgm:prSet presAssocID="{8290CAAD-9B0E-4A44-A485-02688EF2DDAF}" presName="rootComposite1" presStyleCnt="0"/>
      <dgm:spPr/>
    </dgm:pt>
    <dgm:pt modelId="{B3178B33-BCCD-493D-BE63-40A489E7FC54}" type="pres">
      <dgm:prSet presAssocID="{8290CAAD-9B0E-4A44-A485-02688EF2DDAF}" presName="rootText1" presStyleLbl="node0" presStyleIdx="0" presStyleCnt="1" custScaleX="871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26DFE8-19A2-4FB4-B919-BE89061EDE06}" type="pres">
      <dgm:prSet presAssocID="{8290CAAD-9B0E-4A44-A485-02688EF2DDA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573581-31FD-4D5D-B804-F3B8F0A77C7F}" type="pres">
      <dgm:prSet presAssocID="{8290CAAD-9B0E-4A44-A485-02688EF2DDAF}" presName="hierChild2" presStyleCnt="0"/>
      <dgm:spPr/>
    </dgm:pt>
    <dgm:pt modelId="{FF77E779-7F7C-431A-B63C-2CDEED5A696D}" type="pres">
      <dgm:prSet presAssocID="{2E26752C-1EC9-4BAB-9464-D6AB99F538F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41BF97-73FD-4867-B21D-5AB6EB6EFB9F}" type="pres">
      <dgm:prSet presAssocID="{7E272B83-6D93-4D9A-A68D-63AE0A56D45D}" presName="hierRoot2" presStyleCnt="0">
        <dgm:presLayoutVars>
          <dgm:hierBranch val="init"/>
        </dgm:presLayoutVars>
      </dgm:prSet>
      <dgm:spPr/>
    </dgm:pt>
    <dgm:pt modelId="{D6D11B3C-81AE-4DFB-BC72-6A7462A26E08}" type="pres">
      <dgm:prSet presAssocID="{7E272B83-6D93-4D9A-A68D-63AE0A56D45D}" presName="rootComposite" presStyleCnt="0"/>
      <dgm:spPr/>
    </dgm:pt>
    <dgm:pt modelId="{B2649A03-0D07-46A9-904F-F37D22614AD4}" type="pres">
      <dgm:prSet presAssocID="{7E272B83-6D93-4D9A-A68D-63AE0A56D45D}" presName="rootText" presStyleLbl="node2" presStyleIdx="0" presStyleCnt="2" custScaleX="463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29DC6C-2209-443D-895F-D908106F95A6}" type="pres">
      <dgm:prSet presAssocID="{7E272B83-6D93-4D9A-A68D-63AE0A56D45D}" presName="rootConnector" presStyleLbl="node2" presStyleIdx="0" presStyleCnt="2"/>
      <dgm:spPr/>
      <dgm:t>
        <a:bodyPr/>
        <a:lstStyle/>
        <a:p>
          <a:endParaRPr lang="ru-RU"/>
        </a:p>
      </dgm:t>
    </dgm:pt>
    <dgm:pt modelId="{F75CB944-85C9-49D4-A5CA-27CD741E3704}" type="pres">
      <dgm:prSet presAssocID="{7E272B83-6D93-4D9A-A68D-63AE0A56D45D}" presName="hierChild4" presStyleCnt="0"/>
      <dgm:spPr/>
    </dgm:pt>
    <dgm:pt modelId="{E8823114-62DA-4D3C-BCE7-683180A409B1}" type="pres">
      <dgm:prSet presAssocID="{7E272B83-6D93-4D9A-A68D-63AE0A56D45D}" presName="hierChild5" presStyleCnt="0"/>
      <dgm:spPr/>
    </dgm:pt>
    <dgm:pt modelId="{08103109-3563-40F2-99CC-4579835676A8}" type="pres">
      <dgm:prSet presAssocID="{32ECFE22-50D7-4A37-8B10-97610F83B4B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8DF87B4-941A-48B5-AD57-AE6A3475743B}" type="pres">
      <dgm:prSet presAssocID="{06761CE0-AAB7-4F98-84EC-CE20DCF56EF6}" presName="hierRoot2" presStyleCnt="0">
        <dgm:presLayoutVars>
          <dgm:hierBranch val="init"/>
        </dgm:presLayoutVars>
      </dgm:prSet>
      <dgm:spPr/>
    </dgm:pt>
    <dgm:pt modelId="{C9199433-284A-4C6D-90F9-D52BD0A990ED}" type="pres">
      <dgm:prSet presAssocID="{06761CE0-AAB7-4F98-84EC-CE20DCF56EF6}" presName="rootComposite" presStyleCnt="0"/>
      <dgm:spPr/>
    </dgm:pt>
    <dgm:pt modelId="{E106BD36-077B-460E-9868-F9A4941575A3}" type="pres">
      <dgm:prSet presAssocID="{06761CE0-AAB7-4F98-84EC-CE20DCF56EF6}" presName="rootText" presStyleLbl="node2" presStyleIdx="1" presStyleCnt="2" custScaleX="302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3DC2B9-4C97-4B14-B86A-8C02F3BA501A}" type="pres">
      <dgm:prSet presAssocID="{06761CE0-AAB7-4F98-84EC-CE20DCF56EF6}" presName="rootConnector" presStyleLbl="node2" presStyleIdx="1" presStyleCnt="2"/>
      <dgm:spPr/>
      <dgm:t>
        <a:bodyPr/>
        <a:lstStyle/>
        <a:p>
          <a:endParaRPr lang="ru-RU"/>
        </a:p>
      </dgm:t>
    </dgm:pt>
    <dgm:pt modelId="{8A037927-2DEF-48D3-8763-8A6FD9ADB034}" type="pres">
      <dgm:prSet presAssocID="{06761CE0-AAB7-4F98-84EC-CE20DCF56EF6}" presName="hierChild4" presStyleCnt="0"/>
      <dgm:spPr/>
    </dgm:pt>
    <dgm:pt modelId="{463ED80E-F468-40AC-805D-FCBFA9902459}" type="pres">
      <dgm:prSet presAssocID="{06761CE0-AAB7-4F98-84EC-CE20DCF56EF6}" presName="hierChild5" presStyleCnt="0"/>
      <dgm:spPr/>
    </dgm:pt>
    <dgm:pt modelId="{DBB37F87-84BA-4E1D-8D94-EA575967916C}" type="pres">
      <dgm:prSet presAssocID="{8290CAAD-9B0E-4A44-A485-02688EF2DDAF}" presName="hierChild3" presStyleCnt="0"/>
      <dgm:spPr/>
    </dgm:pt>
  </dgm:ptLst>
  <dgm:cxnLst>
    <dgm:cxn modelId="{03F009A5-1FCA-45AF-8E89-5621EE8A33E6}" type="presOf" srcId="{8290CAAD-9B0E-4A44-A485-02688EF2DDAF}" destId="{D326DFE8-19A2-4FB4-B919-BE89061EDE06}" srcOrd="1" destOrd="0" presId="urn:microsoft.com/office/officeart/2005/8/layout/orgChart1"/>
    <dgm:cxn modelId="{BA94DF42-34E4-4900-80A6-F8A291DE9625}" type="presOf" srcId="{7E272B83-6D93-4D9A-A68D-63AE0A56D45D}" destId="{B2649A03-0D07-46A9-904F-F37D22614AD4}" srcOrd="0" destOrd="0" presId="urn:microsoft.com/office/officeart/2005/8/layout/orgChart1"/>
    <dgm:cxn modelId="{0AA3C854-A467-43F0-8D67-45314165C1A5}" srcId="{8290CAAD-9B0E-4A44-A485-02688EF2DDAF}" destId="{7E272B83-6D93-4D9A-A68D-63AE0A56D45D}" srcOrd="0" destOrd="0" parTransId="{2E26752C-1EC9-4BAB-9464-D6AB99F538FB}" sibTransId="{B65D3D87-F787-4875-92BB-0D97CDA3C89E}"/>
    <dgm:cxn modelId="{E143EEA6-1F50-4FB1-BC8D-FFB8E8A77231}" type="presOf" srcId="{2E26752C-1EC9-4BAB-9464-D6AB99F538FB}" destId="{FF77E779-7F7C-431A-B63C-2CDEED5A696D}" srcOrd="0" destOrd="0" presId="urn:microsoft.com/office/officeart/2005/8/layout/orgChart1"/>
    <dgm:cxn modelId="{18EB99AE-D983-40A2-B6AE-C31EC9896E5B}" type="presOf" srcId="{68BF8D03-3E3E-4008-8E1C-D5C8406739A9}" destId="{9DC5D1C7-8F5C-4758-9169-68BBDDD37553}" srcOrd="0" destOrd="0" presId="urn:microsoft.com/office/officeart/2005/8/layout/orgChart1"/>
    <dgm:cxn modelId="{E8E8108B-8022-423F-856F-35CD773E8223}" type="presOf" srcId="{32ECFE22-50D7-4A37-8B10-97610F83B4BC}" destId="{08103109-3563-40F2-99CC-4579835676A8}" srcOrd="0" destOrd="0" presId="urn:microsoft.com/office/officeart/2005/8/layout/orgChart1"/>
    <dgm:cxn modelId="{5FA8D65A-098A-4B4C-9CF9-26F629B668B8}" type="presOf" srcId="{06761CE0-AAB7-4F98-84EC-CE20DCF56EF6}" destId="{E106BD36-077B-460E-9868-F9A4941575A3}" srcOrd="0" destOrd="0" presId="urn:microsoft.com/office/officeart/2005/8/layout/orgChart1"/>
    <dgm:cxn modelId="{C5C3CD38-E90A-4F2D-993C-A704E6964845}" type="presOf" srcId="{8290CAAD-9B0E-4A44-A485-02688EF2DDAF}" destId="{B3178B33-BCCD-493D-BE63-40A489E7FC54}" srcOrd="0" destOrd="0" presId="urn:microsoft.com/office/officeart/2005/8/layout/orgChart1"/>
    <dgm:cxn modelId="{4E825A06-E930-4665-BBE8-6CFB10828900}" type="presOf" srcId="{7E272B83-6D93-4D9A-A68D-63AE0A56D45D}" destId="{F129DC6C-2209-443D-895F-D908106F95A6}" srcOrd="1" destOrd="0" presId="urn:microsoft.com/office/officeart/2005/8/layout/orgChart1"/>
    <dgm:cxn modelId="{1CCBB860-0F9E-4AB9-A298-8630912FEF2A}" srcId="{68BF8D03-3E3E-4008-8E1C-D5C8406739A9}" destId="{8290CAAD-9B0E-4A44-A485-02688EF2DDAF}" srcOrd="0" destOrd="0" parTransId="{70EFCF84-68A1-48A9-BCE3-9456C1FD89C6}" sibTransId="{E5ADCEA0-43D3-4BB4-B350-107415B1F7B8}"/>
    <dgm:cxn modelId="{E4ABD58E-4356-447D-992E-614187E5F5AE}" srcId="{8290CAAD-9B0E-4A44-A485-02688EF2DDAF}" destId="{06761CE0-AAB7-4F98-84EC-CE20DCF56EF6}" srcOrd="1" destOrd="0" parTransId="{32ECFE22-50D7-4A37-8B10-97610F83B4BC}" sibTransId="{B8DA9F6F-25BA-492C-9551-1C9136CE7CB1}"/>
    <dgm:cxn modelId="{AA9BDAE7-C2B0-4C79-8AF9-53DD10FA3E17}" type="presOf" srcId="{06761CE0-AAB7-4F98-84EC-CE20DCF56EF6}" destId="{193DC2B9-4C97-4B14-B86A-8C02F3BA501A}" srcOrd="1" destOrd="0" presId="urn:microsoft.com/office/officeart/2005/8/layout/orgChart1"/>
    <dgm:cxn modelId="{82966AC3-B979-4A41-9FD4-E18553714184}" type="presParOf" srcId="{9DC5D1C7-8F5C-4758-9169-68BBDDD37553}" destId="{392248F3-9943-418A-87D7-3F6AD3AD1DD4}" srcOrd="0" destOrd="0" presId="urn:microsoft.com/office/officeart/2005/8/layout/orgChart1"/>
    <dgm:cxn modelId="{FE2B7DAE-1FFA-4C87-929D-7F057BE63A15}" type="presParOf" srcId="{392248F3-9943-418A-87D7-3F6AD3AD1DD4}" destId="{2626E479-C44B-4F12-85C5-4A8734400C22}" srcOrd="0" destOrd="0" presId="urn:microsoft.com/office/officeart/2005/8/layout/orgChart1"/>
    <dgm:cxn modelId="{0D88DA90-BB30-4586-9FA0-24FAF08381B6}" type="presParOf" srcId="{2626E479-C44B-4F12-85C5-4A8734400C22}" destId="{B3178B33-BCCD-493D-BE63-40A489E7FC54}" srcOrd="0" destOrd="0" presId="urn:microsoft.com/office/officeart/2005/8/layout/orgChart1"/>
    <dgm:cxn modelId="{BAF18807-821B-48E9-AE0E-3B7952782F7C}" type="presParOf" srcId="{2626E479-C44B-4F12-85C5-4A8734400C22}" destId="{D326DFE8-19A2-4FB4-B919-BE89061EDE06}" srcOrd="1" destOrd="0" presId="urn:microsoft.com/office/officeart/2005/8/layout/orgChart1"/>
    <dgm:cxn modelId="{A97A925A-5954-4493-9BCD-18CF915901CB}" type="presParOf" srcId="{392248F3-9943-418A-87D7-3F6AD3AD1DD4}" destId="{62573581-31FD-4D5D-B804-F3B8F0A77C7F}" srcOrd="1" destOrd="0" presId="urn:microsoft.com/office/officeart/2005/8/layout/orgChart1"/>
    <dgm:cxn modelId="{D3FB4FE9-216A-4F38-91B2-45931A216CFD}" type="presParOf" srcId="{62573581-31FD-4D5D-B804-F3B8F0A77C7F}" destId="{FF77E779-7F7C-431A-B63C-2CDEED5A696D}" srcOrd="0" destOrd="0" presId="urn:microsoft.com/office/officeart/2005/8/layout/orgChart1"/>
    <dgm:cxn modelId="{3306115A-49DA-4741-BD54-63256D799337}" type="presParOf" srcId="{62573581-31FD-4D5D-B804-F3B8F0A77C7F}" destId="{BA41BF97-73FD-4867-B21D-5AB6EB6EFB9F}" srcOrd="1" destOrd="0" presId="urn:microsoft.com/office/officeart/2005/8/layout/orgChart1"/>
    <dgm:cxn modelId="{A13BF2DB-6A3E-4930-B2D4-9D7AE9C620FB}" type="presParOf" srcId="{BA41BF97-73FD-4867-B21D-5AB6EB6EFB9F}" destId="{D6D11B3C-81AE-4DFB-BC72-6A7462A26E08}" srcOrd="0" destOrd="0" presId="urn:microsoft.com/office/officeart/2005/8/layout/orgChart1"/>
    <dgm:cxn modelId="{D39E0FCC-9A75-483A-8FF5-633570AF1AD7}" type="presParOf" srcId="{D6D11B3C-81AE-4DFB-BC72-6A7462A26E08}" destId="{B2649A03-0D07-46A9-904F-F37D22614AD4}" srcOrd="0" destOrd="0" presId="urn:microsoft.com/office/officeart/2005/8/layout/orgChart1"/>
    <dgm:cxn modelId="{175A8CAB-96BA-4D42-944A-2BD56A8409B5}" type="presParOf" srcId="{D6D11B3C-81AE-4DFB-BC72-6A7462A26E08}" destId="{F129DC6C-2209-443D-895F-D908106F95A6}" srcOrd="1" destOrd="0" presId="urn:microsoft.com/office/officeart/2005/8/layout/orgChart1"/>
    <dgm:cxn modelId="{95BD3C59-59BE-4BBF-82E6-DD3D436C7779}" type="presParOf" srcId="{BA41BF97-73FD-4867-B21D-5AB6EB6EFB9F}" destId="{F75CB944-85C9-49D4-A5CA-27CD741E3704}" srcOrd="1" destOrd="0" presId="urn:microsoft.com/office/officeart/2005/8/layout/orgChart1"/>
    <dgm:cxn modelId="{ABFF7B42-B5E3-4CA8-A5BB-C5B06EFC8FF6}" type="presParOf" srcId="{BA41BF97-73FD-4867-B21D-5AB6EB6EFB9F}" destId="{E8823114-62DA-4D3C-BCE7-683180A409B1}" srcOrd="2" destOrd="0" presId="urn:microsoft.com/office/officeart/2005/8/layout/orgChart1"/>
    <dgm:cxn modelId="{18FF711A-5AA0-46A4-8BFE-134D33CA1D46}" type="presParOf" srcId="{62573581-31FD-4D5D-B804-F3B8F0A77C7F}" destId="{08103109-3563-40F2-99CC-4579835676A8}" srcOrd="2" destOrd="0" presId="urn:microsoft.com/office/officeart/2005/8/layout/orgChart1"/>
    <dgm:cxn modelId="{D074CE0B-3DA1-4802-8FA3-A00EE8DA6A08}" type="presParOf" srcId="{62573581-31FD-4D5D-B804-F3B8F0A77C7F}" destId="{18DF87B4-941A-48B5-AD57-AE6A3475743B}" srcOrd="3" destOrd="0" presId="urn:microsoft.com/office/officeart/2005/8/layout/orgChart1"/>
    <dgm:cxn modelId="{20EEA307-C733-41A7-8E29-722D62F47C2B}" type="presParOf" srcId="{18DF87B4-941A-48B5-AD57-AE6A3475743B}" destId="{C9199433-284A-4C6D-90F9-D52BD0A990ED}" srcOrd="0" destOrd="0" presId="urn:microsoft.com/office/officeart/2005/8/layout/orgChart1"/>
    <dgm:cxn modelId="{DEDC5F81-AA40-412A-9BED-AEAD26BA8954}" type="presParOf" srcId="{C9199433-284A-4C6D-90F9-D52BD0A990ED}" destId="{E106BD36-077B-460E-9868-F9A4941575A3}" srcOrd="0" destOrd="0" presId="urn:microsoft.com/office/officeart/2005/8/layout/orgChart1"/>
    <dgm:cxn modelId="{50F1243A-A9BC-4C45-B3CB-5E81D2904D74}" type="presParOf" srcId="{C9199433-284A-4C6D-90F9-D52BD0A990ED}" destId="{193DC2B9-4C97-4B14-B86A-8C02F3BA501A}" srcOrd="1" destOrd="0" presId="urn:microsoft.com/office/officeart/2005/8/layout/orgChart1"/>
    <dgm:cxn modelId="{9DDAE1AE-A817-4E05-ABD7-C803A46AF50B}" type="presParOf" srcId="{18DF87B4-941A-48B5-AD57-AE6A3475743B}" destId="{8A037927-2DEF-48D3-8763-8A6FD9ADB034}" srcOrd="1" destOrd="0" presId="urn:microsoft.com/office/officeart/2005/8/layout/orgChart1"/>
    <dgm:cxn modelId="{3FA6504D-681B-4ABB-A669-128AF5E6504C}" type="presParOf" srcId="{18DF87B4-941A-48B5-AD57-AE6A3475743B}" destId="{463ED80E-F468-40AC-805D-FCBFA9902459}" srcOrd="2" destOrd="0" presId="urn:microsoft.com/office/officeart/2005/8/layout/orgChart1"/>
    <dgm:cxn modelId="{C871C7DE-9C43-444A-9022-BD122CFFB20E}" type="presParOf" srcId="{392248F3-9943-418A-87D7-3F6AD3AD1DD4}" destId="{DBB37F87-84BA-4E1D-8D94-EA57596791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03109-3563-40F2-99CC-4579835676A8}">
      <dsp:nvSpPr>
        <dsp:cNvPr id="0" name=""/>
        <dsp:cNvSpPr/>
      </dsp:nvSpPr>
      <dsp:spPr>
        <a:xfrm>
          <a:off x="4114800" y="472346"/>
          <a:ext cx="2285821" cy="198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53"/>
              </a:lnTo>
              <a:lnTo>
                <a:pt x="2285821" y="99153"/>
              </a:lnTo>
              <a:lnTo>
                <a:pt x="2285821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7E779-7F7C-431A-B63C-2CDEED5A696D}">
      <dsp:nvSpPr>
        <dsp:cNvPr id="0" name=""/>
        <dsp:cNvSpPr/>
      </dsp:nvSpPr>
      <dsp:spPr>
        <a:xfrm>
          <a:off x="2586691" y="472346"/>
          <a:ext cx="1528108" cy="198306"/>
        </a:xfrm>
        <a:custGeom>
          <a:avLst/>
          <a:gdLst/>
          <a:ahLst/>
          <a:cxnLst/>
          <a:rect l="0" t="0" r="0" b="0"/>
          <a:pathLst>
            <a:path>
              <a:moveTo>
                <a:pt x="1528108" y="0"/>
              </a:moveTo>
              <a:lnTo>
                <a:pt x="1528108" y="99153"/>
              </a:lnTo>
              <a:lnTo>
                <a:pt x="0" y="99153"/>
              </a:lnTo>
              <a:lnTo>
                <a:pt x="0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78B33-BCCD-493D-BE63-40A489E7FC54}">
      <dsp:nvSpPr>
        <dsp:cNvPr id="0" name=""/>
        <dsp:cNvSpPr/>
      </dsp:nvSpPr>
      <dsp:spPr>
        <a:xfrm>
          <a:off x="1" y="189"/>
          <a:ext cx="8229596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Консолидированный бюджет     Бешенковичского       района</a:t>
          </a:r>
          <a:endParaRPr lang="ru-RU" sz="1600" kern="1200" dirty="0"/>
        </a:p>
      </dsp:txBody>
      <dsp:txXfrm>
        <a:off x="1" y="189"/>
        <a:ext cx="8229596" cy="472157"/>
      </dsp:txXfrm>
    </dsp:sp>
    <dsp:sp modelId="{B2649A03-0D07-46A9-904F-F37D22614AD4}">
      <dsp:nvSpPr>
        <dsp:cNvPr id="0" name=""/>
        <dsp:cNvSpPr/>
      </dsp:nvSpPr>
      <dsp:spPr>
        <a:xfrm>
          <a:off x="400022" y="670653"/>
          <a:ext cx="4373337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Районный бюджет (базового уровня)</a:t>
          </a:r>
          <a:endParaRPr lang="ru-RU" sz="1600" kern="1200" dirty="0"/>
        </a:p>
      </dsp:txBody>
      <dsp:txXfrm>
        <a:off x="400022" y="670653"/>
        <a:ext cx="4373337" cy="472157"/>
      </dsp:txXfrm>
    </dsp:sp>
    <dsp:sp modelId="{E106BD36-077B-460E-9868-F9A4941575A3}">
      <dsp:nvSpPr>
        <dsp:cNvPr id="0" name=""/>
        <dsp:cNvSpPr/>
      </dsp:nvSpPr>
      <dsp:spPr>
        <a:xfrm>
          <a:off x="4971666" y="670653"/>
          <a:ext cx="2857911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Бюджеты сельских советов (первичного уровня)</a:t>
          </a:r>
          <a:endParaRPr lang="ru-RU" sz="1600" kern="1200" dirty="0"/>
        </a:p>
      </dsp:txBody>
      <dsp:txXfrm>
        <a:off x="4971666" y="670653"/>
        <a:ext cx="2857911" cy="472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DB429-5B25-419E-BAFE-9C8964A35CE7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685CC-9B65-4675-BE60-92E363AB0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DD609-4A33-42A2-BB35-2C76D279BA9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4A5929-AE06-4B92-B4E3-73E9741BEEFA}" type="slidenum">
              <a:rPr lang="ru-RU" altLang="ru-RU" smtClean="0"/>
              <a:pPr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13614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D706B-67A5-46FA-8427-39DCFD9EE6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57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115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200" b="1" i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989127"/>
              </p:ext>
            </p:extLst>
          </p:nvPr>
        </p:nvGraphicFramePr>
        <p:xfrm>
          <a:off x="12700" y="0"/>
          <a:ext cx="9467850" cy="709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Лист" r:id="rId4" imgW="7477057" imgH="4114800" progId="Excel.Sheet.8">
                  <p:embed/>
                </p:oleObj>
              </mc:Choice>
              <mc:Fallback>
                <p:oleObj name="Лист" r:id="rId4" imgW="7477057" imgH="4114800" progId="Excel.Shee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0"/>
                        <a:ext cx="9467850" cy="709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00063" y="6093296"/>
            <a:ext cx="6572250" cy="764704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libri" panose="020F0502020204030204" pitchFamily="34" charset="0"/>
                <a:cs typeface="Arial" panose="020B0604020202020204" pitchFamily="34" charset="0"/>
              </a:rPr>
              <a:t>Всего </a:t>
            </a:r>
            <a:r>
              <a:rPr lang="ru-RU" altLang="ru-RU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13 613,1 </a:t>
            </a:r>
            <a:r>
              <a:rPr lang="ru-RU" altLang="ru-RU" sz="2000" b="1" dirty="0">
                <a:latin typeface="Calibri" panose="020F0502020204030204" pitchFamily="34" charset="0"/>
                <a:cs typeface="Arial" panose="020B0604020202020204" pitchFamily="34" charset="0"/>
              </a:rPr>
              <a:t>тыс. рублей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т.ч</a:t>
            </a:r>
            <a:r>
              <a:rPr lang="ru-RU" altLang="ru-RU" sz="2000" b="1" dirty="0">
                <a:latin typeface="Calibri" panose="020F0502020204030204" pitchFamily="34" charset="0"/>
                <a:cs typeface="Arial" panose="020B0604020202020204" pitchFamily="34" charset="0"/>
              </a:rPr>
              <a:t>. социальная сфера </a:t>
            </a:r>
            <a:r>
              <a:rPr lang="ru-RU" altLang="ru-RU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10 799,4 </a:t>
            </a:r>
            <a:r>
              <a:rPr lang="ru-RU" altLang="ru-RU" sz="2000" b="1" dirty="0">
                <a:latin typeface="Calibri" panose="020F0502020204030204" pitchFamily="34" charset="0"/>
                <a:cs typeface="Arial" panose="020B0604020202020204" pitchFamily="34" charset="0"/>
              </a:rPr>
              <a:t>тыс. рублей или </a:t>
            </a:r>
            <a:r>
              <a:rPr lang="ru-RU" altLang="ru-RU" sz="20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79,3 </a:t>
            </a:r>
            <a:r>
              <a:rPr lang="ru-RU" altLang="ru-RU" sz="2000" b="1" dirty="0">
                <a:latin typeface="Calibri" panose="020F0502020204030204" pitchFamily="34" charset="0"/>
                <a:cs typeface="Arial" panose="020B0604020202020204" pitchFamily="34" charset="0"/>
              </a:rPr>
              <a:t>%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4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бюджета</a:t>
            </a:r>
            <a:endParaRPr lang="ru-RU" sz="2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764704"/>
            <a:ext cx="2592288" cy="792088"/>
          </a:xfrm>
          <a:prstGeom prst="roundRect">
            <a:avLst/>
          </a:prstGeom>
          <a:solidFill>
            <a:srgbClr val="8FB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971" y="774321"/>
            <a:ext cx="5184576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Безвозмездные поступления (платежи от другого бюджета в форме межбюджетных трансфертов)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628800"/>
            <a:ext cx="2592288" cy="2952328"/>
          </a:xfrm>
          <a:prstGeom prst="roundRect">
            <a:avLst/>
          </a:prstGeom>
          <a:solidFill>
            <a:srgbClr val="DA54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659080"/>
            <a:ext cx="5184576" cy="2952328"/>
          </a:xfrm>
          <a:prstGeom prst="roundRect">
            <a:avLst/>
          </a:prstGeom>
          <a:solidFill>
            <a:srgbClr val="FA9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Общегосударственная деятельность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Судебная власть, правоохранительная деятельность и обеспечение безопасности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окружающей среды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Жилищно-коммунальные услуги и жилищное строительство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106" y="4725144"/>
            <a:ext cx="2592288" cy="2016224"/>
          </a:xfrm>
          <a:prstGeom prst="roundRect">
            <a:avLst/>
          </a:prstGeom>
          <a:solidFill>
            <a:srgbClr val="FF91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Направления использования профицита (превышение доходов над расходами)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743262"/>
            <a:ext cx="5184576" cy="1998106"/>
          </a:xfrm>
          <a:prstGeom prst="roundRect">
            <a:avLst/>
          </a:prstGeom>
          <a:solidFill>
            <a:srgbClr val="F2D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и погашение заимствований на внутреннем рынке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Операции по гарантиям местных исполнительных и распорядительных органов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и возврат бюджетных кредитов, ссуд, займов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остатков бюджета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1214441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 бюджета Бешенковичского района на 2020 год           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57313"/>
          <a:ext cx="9144000" cy="5278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405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Сбалансированность условий 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формирования доходной базы бюджета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4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Сбалансированность бюджета и обеспечение основных базовых обязательств бюджета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3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социальной направленности расходов бюджета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1" dirty="0" smtClean="0"/>
                    </a:p>
                    <a:p>
                      <a:endParaRPr lang="ru-RU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5">
                <a:tc grid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73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Рациональное использование бюджетных средств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203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01.07.2020 года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ервоначально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ассигнования консолидированного бюджета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Бешенковичского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были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увеличены на 238,5 тыс. рублей и составили 27 167,9 тыс. рублей, по расходам – на 278,5 рублей и составили 27 094,7 тыс. рублей.</a:t>
            </a:r>
          </a:p>
          <a:p>
            <a:pPr algn="just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расходной части бюджета за счет уточнения в сторону увеличения подоходного налога с физических лиц в сумме 70,0 тыс. рублей и  налога на прибыль в сумме 95,0 тыс. рублей на 25,0 тыс. рублей увеличены ассигнования управлению по сельскому хозяйству и продовольствию для предоставления субсидий на осуществление деятельности, связанной с производством сельскохозяйственной продукции, на 70,0 тыс. рублей увеличены ассигнования райисполкому на работы по благоустройству по ул. Молодежная, 70,0 тыс. рублей направлены на обеспечение жизнедеятельности (выплата заработной платы с начислениями, оплата коммунальных услуг, услуг связи и прочие расходы) государственному учреждению «Центр по обеспечению деятельности бюджетных организаций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Бешенковичского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района». </a:t>
            </a:r>
          </a:p>
          <a:p>
            <a:pPr algn="just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передачи межбюджетных трансфертов из областного бюджета в районный  42,7 тыс. рублей направлено на субсидирование жилищно-коммунальных услуг населению, 31,0 тыс. рублей – на  погашение кредиторской задолженности по объекту «Капитальный ремонт с элементами модернизации кровли главного корпуса учреждения здравоохранения «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Бешенковичская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центральная районная больница, на 0,2 тыс. рублей сокращены межбюджетные трансферты из областного бюджета в виде субвенций из республиканского дорожного фонда.</a:t>
            </a:r>
          </a:p>
          <a:p>
            <a:pPr algn="just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ожидаемыми возвратами бюджетных кредитов (займов) от государственного предприятия «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ПлиссыАгро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сумме 40,0 тыс. рублей, увеличены ассигнования  учреждения здравоохранения «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Бешенковичская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ЦРБ» на заработную плату медицинским работникам и выплат в соответствии с Указом Президента Республики Беларусь от 16.04.2020 №131 «О материальном стимулировании работников здравоохранения». В результате профицит районного бюджета сокращен с 113,2 тыс. рублей до 73,2 тыс. рублей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сбалансированного исполнения консолидированного бюджета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Бешенковичского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в 2020 году, в связи с ухудшением макроэкономических показателей в текущем году по республиканскому бюджету, в рамках проводимой Министерством финансов Республики Беларусь работы по резервированию и оптимизации расходов, на основании уведомления главного финансового управления Витебского облисполкома об изменении межбюджетных трансфертов и резервировании дотации № 11 от 26.03.2020 года дотация бюджету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Бешенковичского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зарезервирована в сумме 613,0 тыс. рублей. На эту же сумму созданы резервы в расходах бюджетных учреждений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феврале месяце 2020 г району выдан бюджетный кредит для финансирования временного кассового разрыва, образовавшегося при исполнении бюджета в сумме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200,0 тыс.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со сроком погашения 29.04.2020г. Бюджетный кредит погашен полностью и в срок.</a:t>
            </a:r>
          </a:p>
          <a:p>
            <a:pPr algn="just"/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-100605"/>
            <a:ext cx="8964488" cy="698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 О Я С Н И Т Е Л Ь Н А Я  З А П И С К А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к отчету об исполнении бюджета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Бешенковичского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   за 1 полугодие  2020 год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1 полугодие 2020 года в бюджет района поступило  6 084,2 тыс. рублей собственных доходов.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Выполнение годового уточненного плана составило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52,1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%. В том числе в бюджеты сельских Советов поступило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248,0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тыс. рублей или 43,2 % от годового плана. Бюджет района является дотационным. За счет безвозмездных поступлений сформировано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55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,2 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 бюджета, собственные налоговые и неналоговые поступления составляют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44,8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%, в том числе налоговые –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40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,1 %, неналоговые 4,7 %.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Основной  удельный  вес  в  доходах  занимают: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,4 % - подоходный налог, 14,3 % - налог   на    добавленную стоимость,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6,8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% - налог на недвижимость,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5,0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% - компенсация расходов государства, 1,6 % - единый налог для производителей  сельскохозяйственной продукции, 3,1 % - налог при упрощенной системе налогообложения,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10,0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%- налог на прибыль. </a:t>
            </a:r>
            <a:endParaRPr lang="ru-RU" sz="700" dirty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Мобилизовано в бюджет района в рамках действующего законодательства  дополнительных   доходов   в размере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175,5 тыс. рублей, в том числе за счет повышения ставок по налогу на недвижимость 151,6 тыс. рублей, по земельному налогу   23,9 тыс. </a:t>
            </a:r>
            <a:r>
              <a:rPr lang="ru-RU" sz="15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рублей.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финансирование расходов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первом полугодии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2020 года было направлено средств в сумме 13 613,1 тыс. рублей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 50,2  % к годовым ассигнованиям (рост к аналогичному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периоду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2019 года – 109,9 %).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целом бюджет района сохранил свою социальную направленность. На отрасли социальной сферы направлено 79,3 % от всех расходов бюджета. Н</a:t>
            </a:r>
            <a:r>
              <a:rPr kumimoji="0" lang="be-BY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аибольший удельный</a:t>
            </a:r>
            <a:r>
              <a:rPr kumimoji="0" lang="be-BY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e-BY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 в расходах составляют расходы  по  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заработной плате с начислениями в сумме  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9 148,4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тыс. рублей или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67,2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% от всех расходов, коммунальные услуги – 1 524,6 тыс. рублей (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11,2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%), продукты питания – 256,2 тыс. рублей (1,9 %), трансферты населению – 405,0 тыс. рублей (3,0 %), медикаменты – 274,2 тыс. рублей (2,0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 на социально-защищенные статьи направлено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11 608,3 тыс. рублей или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85,3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 от всех расходов.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Субсидии субъектам хозяйствования, частично финансируемым из бюджета, составили      1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041,7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тыс. рублей или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7,7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%. </a:t>
            </a:r>
          </a:p>
          <a:p>
            <a:pPr indent="449263" algn="just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1625600" algn="l"/>
              </a:tabLst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Кредиторская задолженность  на 1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июля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2020 года по бюджету района составила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306,1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тыс. рублей, в том числе по социально-значимым статьям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35,5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тыс. рублей. Просроченная кредиторская задолженность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76,1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тыс. рублей, по социально-значимым статьям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6,9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 рублей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июля 2020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года задолженность по всем видам долговых обязательств в целом по району составила 2 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656,6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тыс. рублей. Прямой долг органов местного управления и самоуправления составляет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965,9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тыс. рублей, в том числе облигационные займы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– 965,9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рублей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и гарантированный долг – 1 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690,7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рублей.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 первое полугодие 2020 года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бюджет района исполнен с дефицитом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сумме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35,4 тыс. рублей.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Бешенковичского района на 1 июля 2020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686328"/>
              </p:ext>
            </p:extLst>
          </p:nvPr>
        </p:nvGraphicFramePr>
        <p:xfrm>
          <a:off x="428596" y="1142984"/>
          <a:ext cx="8229600" cy="527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84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годовой план на 2020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 за январь-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июнь 2020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исполнения к году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всего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16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7 909,27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13 577 769,24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49,97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т.ч.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Собственные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676 662,00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6 084 227,45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52,11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-налоговые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418 517,00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5 449 979,50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52,31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неналоговые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258 145,00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634 247,95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50,41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Безвозмездные поступления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15 491 247,27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7 493 541,79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48,37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дотация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346 680,00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7 400 541,00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48,22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субвенции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846,27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49 846,27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71,37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иные межбюджетные трансферты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74 721,00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43 154,52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57,75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094 709,00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13 613 138,67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50,24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(+)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 (-)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73 200,00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- 35 369,43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-48,31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6"/>
          <p:cNvGraphicFramePr>
            <a:graphicFrameLocks noGrp="1" noChangeAspect="1"/>
          </p:cNvGraphicFramePr>
          <p:nvPr>
            <p:ph/>
          </p:nvPr>
        </p:nvGraphicFramePr>
        <p:xfrm>
          <a:off x="0" y="0"/>
          <a:ext cx="9142413" cy="686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Диаграмма" r:id="rId3" imgW="9144793" imgH="6870787" progId="Excel.Chart.8">
                  <p:embed/>
                </p:oleObj>
              </mc:Choice>
              <mc:Fallback>
                <p:oleObj name="Диаграмма" r:id="rId3" imgW="9144793" imgH="6870787" progId="Excel.Chart.8">
                  <p:embed/>
                  <p:pic>
                    <p:nvPicPr>
                      <p:cNvPr id="6146" name="Object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2413" cy="686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16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4"/>
          <p:cNvGraphicFramePr>
            <a:graphicFrameLocks noGrp="1" noChangeAspect="1"/>
          </p:cNvGraphicFramePr>
          <p:nvPr>
            <p:ph/>
          </p:nvPr>
        </p:nvGraphicFramePr>
        <p:xfrm>
          <a:off x="6350" y="188913"/>
          <a:ext cx="9131300" cy="667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Диаграмма" r:id="rId3" imgW="9132599" imgH="6687892" progId="Excel.Chart.8">
                  <p:embed/>
                </p:oleObj>
              </mc:Choice>
              <mc:Fallback>
                <p:oleObj name="Диаграмма" r:id="rId3" imgW="9132599" imgH="6687892" progId="Excel.Chart.8">
                  <p:embed/>
                  <p:pic>
                    <p:nvPicPr>
                      <p:cNvPr id="8194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88913"/>
                        <a:ext cx="9131300" cy="6675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93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30532"/>
              </p:ext>
            </p:extLst>
          </p:nvPr>
        </p:nvGraphicFramePr>
        <p:xfrm>
          <a:off x="-434975" y="0"/>
          <a:ext cx="10404475" cy="711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Лист" r:id="rId4" imgW="8496300" imgH="5552985" progId="Excel.Sheet.8">
                  <p:embed/>
                </p:oleObj>
              </mc:Choice>
              <mc:Fallback>
                <p:oleObj name="Лист" r:id="rId4" imgW="8496300" imgH="555298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34975" y="0"/>
                        <a:ext cx="10404475" cy="711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50" y="6500813"/>
            <a:ext cx="500633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latin typeface="Calibri" pitchFamily="34" charset="0"/>
                <a:cs typeface="Arial" pitchFamily="34" charset="0"/>
              </a:rPr>
              <a:t>Всего </a:t>
            </a:r>
            <a:r>
              <a:rPr lang="ru-RU" b="1" dirty="0" smtClean="0">
                <a:latin typeface="Calibri" pitchFamily="34" charset="0"/>
                <a:cs typeface="Arial" pitchFamily="34" charset="0"/>
              </a:rPr>
              <a:t> собственных доходов 6 084,2 </a:t>
            </a:r>
            <a:r>
              <a:rPr lang="ru-RU" b="1" dirty="0">
                <a:latin typeface="Calibri" pitchFamily="34" charset="0"/>
                <a:cs typeface="Arial" pitchFamily="34" charset="0"/>
              </a:rPr>
              <a:t>тыс. руб.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321</Words>
  <Application>Microsoft Office PowerPoint</Application>
  <PresentationFormat>Экран (4:3)</PresentationFormat>
  <Paragraphs>114</Paragraphs>
  <Slides>10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Диаграмма</vt:lpstr>
      <vt:lpstr>Лист</vt:lpstr>
      <vt:lpstr>Презентация PowerPoint</vt:lpstr>
      <vt:lpstr>Структура бюджета</vt:lpstr>
      <vt:lpstr>Особенности формирования  бюджета Бешенковичского района на 2020 год                                                                                          </vt:lpstr>
      <vt:lpstr>Презентация PowerPoint</vt:lpstr>
      <vt:lpstr>Презентация PowerPoint</vt:lpstr>
      <vt:lpstr> Доходы и расходы Бешенковичского района на 1 июля 2020 года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Umecel</dc:creator>
  <cp:lastModifiedBy>Умецкая Елена Леонидовна</cp:lastModifiedBy>
  <cp:revision>77</cp:revision>
  <cp:lastPrinted>2020-07-22T08:00:38Z</cp:lastPrinted>
  <dcterms:created xsi:type="dcterms:W3CDTF">2019-04-24T07:11:21Z</dcterms:created>
  <dcterms:modified xsi:type="dcterms:W3CDTF">2020-07-23T05:04:32Z</dcterms:modified>
</cp:coreProperties>
</file>