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2" autoAdjust="0"/>
  </p:normalViewPr>
  <p:slideViewPr>
    <p:cSldViewPr>
      <p:cViewPr varScale="1">
        <p:scale>
          <a:sx n="82" d="100"/>
          <a:sy n="82" d="100"/>
        </p:scale>
        <p:origin x="6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собственных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</a:t>
            </a:r>
          </a:p>
          <a:p>
            <a:pPr>
              <a:defRPr sz="811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полугодие 2021 </a:t>
            </a:r>
            <a:r>
              <a:rPr lang="ru-RU" sz="16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(план 13 272,1 тыс. рублей, факт 5 513,1 тыс. рублей, выполнение 41,5 %)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7.831460674157302E-2"/>
          <c:y val="1.1416897167393693E-2"/>
        </c:manualLayout>
      </c:layout>
      <c:overlay val="0"/>
      <c:spPr>
        <a:noFill/>
        <a:ln w="2576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606675218968416E-2"/>
          <c:y val="0.14662771981376319"/>
          <c:w val="0.94444444444444442"/>
          <c:h val="0.842768384781824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Лист2!$B$1</c:f>
              <c:strCache>
                <c:ptCount val="1"/>
                <c:pt idx="0">
                  <c:v>план  2021</c:v>
                </c:pt>
              </c:strCache>
            </c:strRef>
          </c:tx>
          <c:spPr>
            <a:solidFill>
              <a:srgbClr val="FF00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2257439368226486E-3"/>
                  <c:y val="-1.461226153274299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6 830,5</a:t>
                    </a:r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93032823144288E-2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D6C-48AF-953E-B430365A1802}"/>
                </c:ext>
              </c:extLst>
            </c:dLbl>
            <c:dLbl>
              <c:idx val="1"/>
              <c:layout>
                <c:manualLayout>
                  <c:x val="1.5855746262054327E-2"/>
                  <c:y val="-1.0904596710785846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1 060,7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998650800672393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D6C-48AF-953E-B430365A1802}"/>
                </c:ext>
              </c:extLst>
            </c:dLbl>
            <c:dLbl>
              <c:idx val="2"/>
              <c:layout>
                <c:manualLayout>
                  <c:x val="9.0161216293175497E-3"/>
                  <c:y val="-7.39589568620037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252,0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28987879324066E-2"/>
                      <c:h val="3.47173326449465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D6C-48AF-953E-B430365A1802}"/>
                </c:ext>
              </c:extLst>
            </c:dLbl>
            <c:dLbl>
              <c:idx val="3"/>
              <c:layout>
                <c:manualLayout>
                  <c:x val="1.527366071354461E-3"/>
                  <c:y val="5.9135462487730651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935,8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728987879324077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D6C-48AF-953E-B430365A1802}"/>
                </c:ext>
              </c:extLst>
            </c:dLbl>
            <c:dLbl>
              <c:idx val="4"/>
              <c:layout>
                <c:manualLayout>
                  <c:x val="2.2240349729041719E-2"/>
                  <c:y val="9.136131000326374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1 952,8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43685304786339"/>
                      <c:h val="3.84705577957515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D6C-48AF-953E-B430365A1802}"/>
                </c:ext>
              </c:extLst>
            </c:dLbl>
            <c:dLbl>
              <c:idx val="5"/>
              <c:layout>
                <c:manualLayout>
                  <c:x val="6.1296962486573695E-4"/>
                  <c:y val="7.422168221996922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705,1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380673272582498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6C-48AF-953E-B430365A1802}"/>
                </c:ext>
              </c:extLst>
            </c:dLbl>
            <c:dLbl>
              <c:idx val="6"/>
              <c:layout>
                <c:manualLayout>
                  <c:x val="-3.0599496105682307E-4"/>
                  <c:y val="-8.5639310019673849E-4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8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1 535,2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244382022471911E-2"/>
                      <c:h val="4.973023324816664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D6C-48AF-953E-B430365A1802}"/>
                </c:ext>
              </c:extLst>
            </c:dLbl>
            <c:dLbl>
              <c:idx val="7"/>
              <c:layout>
                <c:manualLayout>
                  <c:x val="-1.0648499817548977E-2"/>
                  <c:y val="-9.9328734350683789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accent2">
                          <a:lumMod val="50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8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налог, 52,0 %</c:v>
                </c:pt>
                <c:pt idx="1">
                  <c:v>Налог на прибыль, -82,6 %</c:v>
                </c:pt>
                <c:pt idx="2">
                  <c:v>Земельный налог, 27,2 %</c:v>
                </c:pt>
                <c:pt idx="3">
                  <c:v>Налог на недвижимость, 55,2 %</c:v>
                </c:pt>
                <c:pt idx="4">
                  <c:v>НДС, 50,4 %</c:v>
                </c:pt>
                <c:pt idx="5">
                  <c:v>Компенсация расходов государства, 60,4 %</c:v>
                </c:pt>
                <c:pt idx="6">
                  <c:v>Прочие , 54,7 %</c:v>
                </c:pt>
              </c:strCache>
            </c:strRef>
          </c:cat>
          <c:val>
            <c:numRef>
              <c:f>Лист2!$B$2:$B$8</c:f>
              <c:numCache>
                <c:formatCode>#,##0.0</c:formatCode>
                <c:ptCount val="7"/>
                <c:pt idx="0">
                  <c:v>6830.5</c:v>
                </c:pt>
                <c:pt idx="1">
                  <c:v>1060.7</c:v>
                </c:pt>
                <c:pt idx="2">
                  <c:v>252</c:v>
                </c:pt>
                <c:pt idx="3">
                  <c:v>935.8</c:v>
                </c:pt>
                <c:pt idx="4">
                  <c:v>1952.8</c:v>
                </c:pt>
                <c:pt idx="5">
                  <c:v>705.1</c:v>
                </c:pt>
                <c:pt idx="6">
                  <c:v>1535.2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6C-48AF-953E-B430365A1802}"/>
            </c:ext>
          </c:extLst>
        </c:ser>
        <c:ser>
          <c:idx val="1"/>
          <c:order val="1"/>
          <c:tx>
            <c:strRef>
              <c:f>Лист2!$C$1</c:f>
              <c:strCache>
                <c:ptCount val="1"/>
                <c:pt idx="0">
                  <c:v>факт 2021</c:v>
                </c:pt>
              </c:strCache>
            </c:strRef>
          </c:tx>
          <c:spPr>
            <a:solidFill>
              <a:srgbClr val="00FFFF"/>
            </a:solidFill>
            <a:ln w="1288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5448736841690115E-2"/>
                  <c:y val="5.332263900005315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3 555,0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133482261346539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9D6C-48AF-953E-B430365A1802}"/>
                </c:ext>
              </c:extLst>
            </c:dLbl>
            <c:dLbl>
              <c:idx val="1"/>
              <c:layout>
                <c:manualLayout>
                  <c:x val="1.555321337036329E-2"/>
                  <c:y val="4.1482784399545104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-874,7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61662832876228E-2"/>
                      <c:h val="4.2223782946556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D6C-48AF-953E-B430365A1802}"/>
                </c:ext>
              </c:extLst>
            </c:dLbl>
            <c:dLbl>
              <c:idx val="2"/>
              <c:layout>
                <c:manualLayout>
                  <c:x val="2.3886689374502345E-2"/>
                  <c:y val="-3.706900895498827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68,6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85167654604988E-2"/>
                      <c:h val="4.03471703711540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9D6C-48AF-953E-B430365A1802}"/>
                </c:ext>
              </c:extLst>
            </c:dLbl>
            <c:dLbl>
              <c:idx val="3"/>
              <c:layout>
                <c:manualLayout>
                  <c:x val="2.1085182255736842E-2"/>
                  <c:y val="1.362685902030698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516,1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2605392373706102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D6C-48AF-953E-B430365A1802}"/>
                </c:ext>
              </c:extLst>
            </c:dLbl>
            <c:dLbl>
              <c:idx val="4"/>
              <c:layout>
                <c:manualLayout>
                  <c:x val="1.9772073785720604E-2"/>
                  <c:y val="8.0209672297637258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984,2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155954171458901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9D6C-48AF-953E-B430365A1802}"/>
                </c:ext>
              </c:extLst>
            </c:dLbl>
            <c:dLbl>
              <c:idx val="5"/>
              <c:layout>
                <c:manualLayout>
                  <c:x val="1.9634955249327395E-2"/>
                  <c:y val="7.2860406161806973E-3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425,9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403145182694854E-2"/>
                      <c:h val="4.59770080973616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D6C-48AF-953E-B430365A1802}"/>
                </c:ext>
              </c:extLst>
            </c:dLbl>
            <c:dLbl>
              <c:idx val="6"/>
              <c:layout>
                <c:manualLayout>
                  <c:x val="1.2085731218267705E-2"/>
                  <c:y val="1.4152225674395053E-2"/>
                </c:manualLayout>
              </c:layout>
              <c:tx>
                <c:rich>
                  <a:bodyPr/>
                  <a:lstStyle/>
                  <a:p>
                    <a:pPr>
                      <a:defRPr sz="1000" b="1" i="0" u="none" strike="noStrike" baseline="0">
                        <a:solidFill>
                          <a:srgbClr val="003366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sz="1000" baseline="0" dirty="0" smtClean="0"/>
                      <a:t>839,5</a:t>
                    </a:r>
                    <a:endParaRPr lang="en-US" sz="1000" baseline="0" dirty="0"/>
                  </a:p>
                </c:rich>
              </c:tx>
              <c:numFmt formatCode="\О\с\н\о\в\н\о\й" sourceLinked="0"/>
              <c:spPr>
                <a:noFill/>
                <a:ln w="25763"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266853932584273E-2"/>
                      <c:h val="5.16068458235691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9D6C-48AF-953E-B430365A1802}"/>
                </c:ext>
              </c:extLst>
            </c:dLbl>
            <c:dLbl>
              <c:idx val="7"/>
              <c:layout>
                <c:manualLayout>
                  <c:x val="1.1573640543254242E-2"/>
                  <c:y val="-4.813113279599282E-3"/>
                </c:manualLayout>
              </c:layout>
              <c:numFmt formatCode="\О\с\н\о\в\н\о\й" sourceLinked="0"/>
              <c:spPr>
                <a:noFill/>
                <a:ln w="25763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chemeClr val="tx2">
                          <a:lumMod val="75000"/>
                        </a:schemeClr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6C-48AF-953E-B430365A1802}"/>
                </c:ext>
              </c:extLst>
            </c:dLbl>
            <c:numFmt formatCode="\О\с\н\о\в\н\о\й" sourceLinked="0"/>
            <c:spPr>
              <a:noFill/>
              <a:ln w="2576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3366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Лист2!$A$2:$A$8</c:f>
              <c:strCache>
                <c:ptCount val="7"/>
                <c:pt idx="0">
                  <c:v>Подоходный налог, 52,0 %</c:v>
                </c:pt>
                <c:pt idx="1">
                  <c:v>Налог на прибыль, -82,6 %</c:v>
                </c:pt>
                <c:pt idx="2">
                  <c:v>Земельный налог, 27,2 %</c:v>
                </c:pt>
                <c:pt idx="3">
                  <c:v>Налог на недвижимость, 55,2 %</c:v>
                </c:pt>
                <c:pt idx="4">
                  <c:v>НДС, 50,4 %</c:v>
                </c:pt>
                <c:pt idx="5">
                  <c:v>Компенсация расходов государства, 60,4 %</c:v>
                </c:pt>
                <c:pt idx="6">
                  <c:v>Прочие , 54,7 %</c:v>
                </c:pt>
              </c:strCache>
            </c:strRef>
          </c:cat>
          <c:val>
            <c:numRef>
              <c:f>Лист2!$C$2:$C$8</c:f>
              <c:numCache>
                <c:formatCode>0.0</c:formatCode>
                <c:ptCount val="7"/>
                <c:pt idx="0" formatCode="#,##0">
                  <c:v>3555</c:v>
                </c:pt>
                <c:pt idx="1">
                  <c:v>-876.2</c:v>
                </c:pt>
                <c:pt idx="2">
                  <c:v>68.599999999999994</c:v>
                </c:pt>
                <c:pt idx="3" formatCode="General">
                  <c:v>516.1</c:v>
                </c:pt>
                <c:pt idx="4">
                  <c:v>984.2</c:v>
                </c:pt>
                <c:pt idx="5" formatCode="General">
                  <c:v>425.9</c:v>
                </c:pt>
                <c:pt idx="6">
                  <c:v>839.5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D6C-48AF-953E-B430365A1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671264"/>
        <c:axId val="1"/>
      </c:barChart>
      <c:catAx>
        <c:axId val="14467126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9661">
            <a:noFill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ru-RU"/>
          </a:p>
        </c:txPr>
        <c:crossAx val="1"/>
        <c:crosses val="autoZero"/>
        <c:auto val="0"/>
        <c:lblAlgn val="ctr"/>
        <c:lblOffset val="1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44671264"/>
        <c:crosses val="autoZero"/>
        <c:crossBetween val="between"/>
      </c:valAx>
      <c:spPr>
        <a:solidFill>
          <a:srgbClr val="FFFF00"/>
        </a:solidFill>
        <a:ln w="25763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498910675381265"/>
          <c:y val="0.15549215406562053"/>
          <c:w val="0.22549019607843138"/>
          <c:h val="0.14550641940085593"/>
        </c:manualLayout>
      </c:layout>
      <c:overlay val="0"/>
      <c:spPr>
        <a:solidFill>
          <a:srgbClr val="FFFFFF"/>
        </a:solidFill>
        <a:ln w="3220">
          <a:solidFill>
            <a:srgbClr val="000000"/>
          </a:solidFill>
          <a:prstDash val="solid"/>
        </a:ln>
      </c:spPr>
      <c:txPr>
        <a:bodyPr/>
        <a:lstStyle/>
        <a:p>
          <a:pPr>
            <a:defRPr sz="7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11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27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00" baseline="0" dirty="0">
                <a:latin typeface="Times New Roman" panose="02020603050405020304" pitchFamily="18" charset="0"/>
              </a:rPr>
              <a:t>Динамика поступления доходов бюджета района
за 1 </a:t>
            </a:r>
            <a:r>
              <a:rPr lang="ru-RU" sz="1800" baseline="0" dirty="0" smtClean="0">
                <a:latin typeface="Times New Roman" panose="02020603050405020304" pitchFamily="18" charset="0"/>
              </a:rPr>
              <a:t>полугодие 2020г – 6 084,2 тыс. рублей/ </a:t>
            </a:r>
            <a:r>
              <a:rPr lang="ru-RU" sz="1800" baseline="0" dirty="0">
                <a:latin typeface="Times New Roman" panose="02020603050405020304" pitchFamily="18" charset="0"/>
              </a:rPr>
              <a:t>1 </a:t>
            </a:r>
            <a:r>
              <a:rPr lang="ru-RU" sz="1800" baseline="0" dirty="0" smtClean="0">
                <a:latin typeface="Times New Roman" panose="02020603050405020304" pitchFamily="18" charset="0"/>
              </a:rPr>
              <a:t>полугодие 2021 г  -           5 513,1 тыс. рублей, 90,6% </a:t>
            </a:r>
            <a:endParaRPr lang="ru-RU" sz="1800" baseline="0" dirty="0">
              <a:latin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454289732770746"/>
          <c:y val="0"/>
        </c:manualLayout>
      </c:layout>
      <c:overlay val="0"/>
      <c:spPr>
        <a:noFill/>
        <a:ln w="3263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1174346877526387E-2"/>
          <c:y val="0.13328408086908997"/>
          <c:w val="0.94589078263951187"/>
          <c:h val="0.749885123873342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1 полугодие 2020г.</c:v>
                </c:pt>
              </c:strCache>
            </c:strRef>
          </c:tx>
          <c:spPr>
            <a:solidFill>
              <a:srgbClr val="00FF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5086824589964229E-2"/>
                  <c:y val="-1.2091233092224622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en-US" baseline="0" dirty="0" smtClean="0"/>
                      <a:t> 067,0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28270042194091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3D9-401F-B550-C36D2D027122}"/>
                </c:ext>
              </c:extLst>
            </c:dLbl>
            <c:dLbl>
              <c:idx val="1"/>
              <c:layout>
                <c:manualLayout>
                  <c:x val="-5.945601736491825E-3"/>
                  <c:y val="-4.2432417502965742E-5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609,5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55751575356876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3D9-401F-B550-C36D2D027122}"/>
                </c:ext>
              </c:extLst>
            </c:dLbl>
            <c:dLbl>
              <c:idx val="2"/>
              <c:layout>
                <c:manualLayout>
                  <c:x val="8.2745946557199468E-3"/>
                  <c:y val="-8.4477590110044742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91,7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3D9-401F-B550-C36D2D027122}"/>
                </c:ext>
              </c:extLst>
            </c:dLbl>
            <c:dLbl>
              <c:idx val="3"/>
              <c:layout>
                <c:manualLayout>
                  <c:x val="5.6641472361306719E-3"/>
                  <c:y val="6.2881939722388789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414,7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016933009956031E-2"/>
                      <c:h val="5.0567714886248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3D9-401F-B550-C36D2D027122}"/>
                </c:ext>
              </c:extLst>
            </c:dLbl>
            <c:dLbl>
              <c:idx val="4"/>
              <c:layout>
                <c:manualLayout>
                  <c:x val="-1.3245733523815958E-2"/>
                  <c:y val="-1.157750685284783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869,7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984584205455328E-2"/>
                      <c:h val="6.50925290440121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3D9-401F-B550-C36D2D027122}"/>
                </c:ext>
              </c:extLst>
            </c:dLbl>
            <c:dLbl>
              <c:idx val="5"/>
              <c:layout>
                <c:manualLayout>
                  <c:x val="1.6933409804059663E-3"/>
                  <c:y val="-1.0618850765646837E-3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335,4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3D9-401F-B550-C36D2D027122}"/>
                </c:ext>
              </c:extLst>
            </c:dLbl>
            <c:dLbl>
              <c:idx val="6"/>
              <c:layout>
                <c:manualLayout>
                  <c:x val="-8.137258159185902E-3"/>
                  <c:y val="-2.0285095107960949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390,5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894570140757728E-2"/>
                      <c:h val="3.128375989451397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3D9-401F-B550-C36D2D027122}"/>
                </c:ext>
              </c:extLst>
            </c:dLbl>
            <c:dLbl>
              <c:idx val="7"/>
              <c:layout>
                <c:manualLayout>
                  <c:x val="-8.3980775101621941E-4"/>
                  <c:y val="4.3200265555887862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305,7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578114444555193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115,9 %</c:v>
                </c:pt>
                <c:pt idx="1">
                  <c:v>Налог на прибыль, -143,8 %</c:v>
                </c:pt>
                <c:pt idx="2">
                  <c:v>Земельный налог, 74,8 %</c:v>
                </c:pt>
                <c:pt idx="3">
                  <c:v>Налог на недвижимость, 124,5 %</c:v>
                </c:pt>
                <c:pt idx="4">
                  <c:v>НДС, 113,2 %</c:v>
                </c:pt>
                <c:pt idx="5">
                  <c:v>Иные налоги от выручки, 111,2 %</c:v>
                </c:pt>
                <c:pt idx="6">
                  <c:v>Компенсация расходов государства, 109,1 %</c:v>
                </c:pt>
                <c:pt idx="7">
                  <c:v>Прочие, 152,6 %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3067</c:v>
                </c:pt>
                <c:pt idx="1">
                  <c:v>609.5</c:v>
                </c:pt>
                <c:pt idx="2">
                  <c:v>91.7</c:v>
                </c:pt>
                <c:pt idx="3">
                  <c:v>414.7</c:v>
                </c:pt>
                <c:pt idx="4">
                  <c:v>869.7</c:v>
                </c:pt>
                <c:pt idx="5" formatCode="0.0">
                  <c:v>335.4</c:v>
                </c:pt>
                <c:pt idx="6">
                  <c:v>390.5</c:v>
                </c:pt>
                <c:pt idx="7">
                  <c:v>305.7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D9-401F-B550-C36D2D0271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1 полугодие 2021 г.</c:v>
                </c:pt>
              </c:strCache>
            </c:strRef>
          </c:tx>
          <c:spPr>
            <a:solidFill>
              <a:srgbClr val="FF0000"/>
            </a:solidFill>
            <a:ln w="16317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3140301238426812E-2"/>
                  <c:y val="1.4579492328801505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</a:t>
                    </a:r>
                    <a:r>
                      <a:rPr lang="en-US" baseline="0" dirty="0" smtClean="0"/>
                      <a:t> 555,0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315049226441625E-2"/>
                      <c:h val="5.44869272665160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3D9-401F-B550-C36D2D027122}"/>
                </c:ext>
              </c:extLst>
            </c:dLbl>
            <c:dLbl>
              <c:idx val="1"/>
              <c:layout>
                <c:manualLayout>
                  <c:x val="1.760999811732394E-2"/>
                  <c:y val="0.22587778784840487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-874,7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3D9-401F-B550-C36D2D027122}"/>
                </c:ext>
              </c:extLst>
            </c:dLbl>
            <c:dLbl>
              <c:idx val="2"/>
              <c:layout>
                <c:manualLayout>
                  <c:x val="2.3807871850089146E-2"/>
                  <c:y val="-5.1655736522288054E-3"/>
                </c:manualLayout>
              </c:layout>
              <c:tx>
                <c:rich>
                  <a:bodyPr/>
                  <a:lstStyle/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68,6</a:t>
                    </a:r>
                  </a:p>
                  <a:p>
                    <a:pPr>
                      <a:defRPr sz="1023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3D9-401F-B550-C36D2D027122}"/>
                </c:ext>
              </c:extLst>
            </c:dLbl>
            <c:dLbl>
              <c:idx val="3"/>
              <c:layout>
                <c:manualLayout>
                  <c:x val="2.9495400405101235E-2"/>
                  <c:y val="2.545444141916221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516,1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578114444555193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03D9-401F-B550-C36D2D027122}"/>
                </c:ext>
              </c:extLst>
            </c:dLbl>
            <c:dLbl>
              <c:idx val="4"/>
              <c:layout>
                <c:manualLayout>
                  <c:x val="2.4118960993978134E-2"/>
                  <c:y val="1.227419784959396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984,2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29872531756308E-2"/>
                      <c:h val="5.64465334566496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03D9-401F-B550-C36D2D027122}"/>
                </c:ext>
              </c:extLst>
            </c:dLbl>
            <c:dLbl>
              <c:idx val="5"/>
              <c:layout>
                <c:manualLayout>
                  <c:x val="2.353997233196161E-2"/>
                  <c:y val="1.7517052319453556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373,0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423402770856173E-2"/>
                      <c:h val="6.2979480972168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03D9-401F-B550-C36D2D027122}"/>
                </c:ext>
              </c:extLst>
            </c:dLbl>
            <c:dLbl>
              <c:idx val="6"/>
              <c:layout>
                <c:manualLayout>
                  <c:x val="1.2271725527979786E-2"/>
                  <c:y val="5.5088078897757003E-3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425,9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236342292656457E-2"/>
                      <c:h val="5.25273210763823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03D9-401F-B550-C36D2D027122}"/>
                </c:ext>
              </c:extLst>
            </c:dLbl>
            <c:dLbl>
              <c:idx val="7"/>
              <c:layout>
                <c:manualLayout>
                  <c:x val="5.4731607916098067E-3"/>
                  <c:y val="-1.9355853101563573E-2"/>
                </c:manualLayout>
              </c:layout>
              <c:tx>
                <c:rich>
                  <a:bodyPr/>
                  <a:lstStyle/>
                  <a:p>
                    <a:pPr>
                      <a:defRPr sz="1027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466,5</a:t>
                    </a:r>
                    <a:endParaRPr lang="en-US" dirty="0"/>
                  </a:p>
                </c:rich>
              </c:tx>
              <c:numFmt formatCode="\О\с\н\о\в\н\о\й" sourceLinked="0"/>
              <c:spPr>
                <a:noFill/>
                <a:ln w="32634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862221336257018E-2"/>
                      <c:h val="4.3962048325575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03D9-401F-B550-C36D2D027122}"/>
                </c:ext>
              </c:extLst>
            </c:dLbl>
            <c:numFmt formatCode="\О\с\н\о\в\н\о\й" sourceLinked="0"/>
            <c:spPr>
              <a:noFill/>
              <a:ln w="3263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28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налог, 115,9 %</c:v>
                </c:pt>
                <c:pt idx="1">
                  <c:v>Налог на прибыль, -143,8 %</c:v>
                </c:pt>
                <c:pt idx="2">
                  <c:v>Земельный налог, 74,8 %</c:v>
                </c:pt>
                <c:pt idx="3">
                  <c:v>Налог на недвижимость, 124,5 %</c:v>
                </c:pt>
                <c:pt idx="4">
                  <c:v>НДС, 113,2 %</c:v>
                </c:pt>
                <c:pt idx="5">
                  <c:v>Иные налоги от выручки, 111,2 %</c:v>
                </c:pt>
                <c:pt idx="6">
                  <c:v>Компенсация расходов государства, 109,1 %</c:v>
                </c:pt>
                <c:pt idx="7">
                  <c:v>Прочие, 152,6 %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3555</c:v>
                </c:pt>
                <c:pt idx="1">
                  <c:v>-876.2</c:v>
                </c:pt>
                <c:pt idx="2">
                  <c:v>68.599999999999994</c:v>
                </c:pt>
                <c:pt idx="3">
                  <c:v>516.1</c:v>
                </c:pt>
                <c:pt idx="4">
                  <c:v>984.2</c:v>
                </c:pt>
                <c:pt idx="5" formatCode="0.0">
                  <c:v>373</c:v>
                </c:pt>
                <c:pt idx="6">
                  <c:v>425.9</c:v>
                </c:pt>
                <c:pt idx="7">
                  <c:v>466.5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3D9-401F-B550-C36D2D027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647760"/>
        <c:axId val="1"/>
      </c:barChart>
      <c:catAx>
        <c:axId val="15264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8158">
            <a:noFill/>
          </a:ln>
        </c:spPr>
        <c:txPr>
          <a:bodyPr rot="-2700000" vert="horz"/>
          <a:lstStyle/>
          <a:p>
            <a:pPr>
              <a:defRPr sz="1028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647760"/>
        <c:crosses val="autoZero"/>
        <c:crossBetween val="between"/>
      </c:valAx>
      <c:spPr>
        <a:solidFill>
          <a:srgbClr val="CCFFFF"/>
        </a:solidFill>
        <a:ln w="32634">
          <a:noFill/>
        </a:ln>
      </c:spPr>
    </c:plotArea>
    <c:legend>
      <c:legendPos val="r"/>
      <c:layout>
        <c:manualLayout>
          <c:xMode val="edge"/>
          <c:yMode val="edge"/>
          <c:x val="0.70653678827554356"/>
          <c:y val="0.15258214558623212"/>
          <c:w val="0.25173850634318762"/>
          <c:h val="0.15023472540615967"/>
        </c:manualLayout>
      </c:layout>
      <c:overlay val="0"/>
      <c:spPr>
        <a:solidFill>
          <a:srgbClr val="FFFFFF"/>
        </a:solidFill>
        <a:ln w="4079">
          <a:solidFill>
            <a:srgbClr val="000000"/>
          </a:solidFill>
          <a:prstDash val="solid"/>
        </a:ln>
      </c:spPr>
      <c:txPr>
        <a:bodyPr/>
        <a:lstStyle/>
        <a:p>
          <a:pPr>
            <a:defRPr sz="94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1028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  </a:t>
            </a: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района </a:t>
            </a: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 полугодии  2021 года </a:t>
            </a:r>
            <a:endParaRPr lang="ru-RU" sz="1189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разрезе доходных источников  </a:t>
            </a:r>
          </a:p>
          <a:p>
            <a:pPr>
              <a:defRPr sz="1389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r>
              <a:rPr lang="ru-RU" sz="1189" b="1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(5 513,1  </a:t>
            </a:r>
            <a:r>
              <a:rPr lang="ru-RU" sz="1189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рублей)</a:t>
            </a:r>
          </a:p>
        </c:rich>
      </c:tx>
      <c:layout>
        <c:manualLayout>
          <c:xMode val="edge"/>
          <c:yMode val="edge"/>
          <c:x val="0.28372851031416352"/>
          <c:y val="1.5616408483064247E-2"/>
        </c:manualLayout>
      </c:layout>
      <c:overlay val="0"/>
      <c:spPr>
        <a:noFill/>
        <a:ln w="27459">
          <a:noFill/>
        </a:ln>
      </c:spPr>
    </c:title>
    <c:autoTitleDeleted val="0"/>
    <c:view3D>
      <c:rotX val="3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54060324825984"/>
          <c:y val="0.29629629629629628"/>
          <c:w val="0.54060324825986084"/>
          <c:h val="0.49691358024691357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3730">
              <a:solidFill>
                <a:srgbClr val="000000"/>
              </a:solidFill>
              <a:prstDash val="solid"/>
            </a:ln>
          </c:spPr>
          <c:explosion val="23"/>
          <c:dPt>
            <c:idx val="0"/>
            <c:bubble3D val="0"/>
            <c:explosion val="16"/>
            <c:spPr>
              <a:solidFill>
                <a:srgbClr val="00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ED0-4A7A-B080-65D65CF87F7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ED0-4A7A-B080-65D65CF87F78}"/>
              </c:ext>
            </c:extLst>
          </c:dPt>
          <c:dPt>
            <c:idx val="2"/>
            <c:bubble3D val="0"/>
            <c:explosion val="25"/>
            <c:spPr>
              <a:solidFill>
                <a:srgbClr val="FFFF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ED0-4A7A-B080-65D65CF87F78}"/>
              </c:ext>
            </c:extLst>
          </c:dPt>
          <c:dPt>
            <c:idx val="3"/>
            <c:bubble3D val="0"/>
            <c:spPr>
              <a:solidFill>
                <a:srgbClr val="33CCCC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ED0-4A7A-B080-65D65CF87F78}"/>
              </c:ext>
            </c:extLst>
          </c:dPt>
          <c:dPt>
            <c:idx val="4"/>
            <c:bubble3D val="0"/>
            <c:explosion val="25"/>
            <c:spPr>
              <a:solidFill>
                <a:srgbClr val="FF00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ED0-4A7A-B080-65D65CF87F78}"/>
              </c:ext>
            </c:extLst>
          </c:dPt>
          <c:dPt>
            <c:idx val="5"/>
            <c:bubble3D val="0"/>
            <c:spPr>
              <a:solidFill>
                <a:srgbClr val="808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ED0-4A7A-B080-65D65CF87F78}"/>
              </c:ext>
            </c:extLst>
          </c:dPt>
          <c:dPt>
            <c:idx val="6"/>
            <c:bubble3D val="0"/>
            <c:spPr>
              <a:solidFill>
                <a:srgbClr val="00FFFF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ED0-4A7A-B080-65D65CF87F78}"/>
              </c:ext>
            </c:extLst>
          </c:dPt>
          <c:dPt>
            <c:idx val="7"/>
            <c:bubble3D val="0"/>
            <c:spPr>
              <a:solidFill>
                <a:srgbClr val="FF8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ED0-4A7A-B080-65D65CF87F78}"/>
              </c:ext>
            </c:extLst>
          </c:dPt>
          <c:dPt>
            <c:idx val="8"/>
            <c:bubble3D val="0"/>
            <c:spPr>
              <a:solidFill>
                <a:srgbClr val="00008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0ED0-4A7A-B080-65D65CF87F78}"/>
              </c:ext>
            </c:extLst>
          </c:dPt>
          <c:dPt>
            <c:idx val="9"/>
            <c:bubble3D val="0"/>
            <c:spPr>
              <a:solidFill>
                <a:srgbClr val="800000"/>
              </a:solidFill>
              <a:ln w="1373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ED0-4A7A-B080-65D65CF87F78}"/>
              </c:ext>
            </c:extLst>
          </c:dPt>
          <c:dLbls>
            <c:dLbl>
              <c:idx val="0"/>
              <c:layout>
                <c:manualLayout>
                  <c:x val="-7.1953852568279746E-4"/>
                  <c:y val="-0.1739738682860248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Подоходный налог с физических лиц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3 555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,0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64,5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ED0-4A7A-B080-65D65CF87F78}"/>
                </c:ext>
              </c:extLst>
            </c:dLbl>
            <c:dLbl>
              <c:idx val="1"/>
              <c:layout>
                <c:manualLayout>
                  <c:x val="0.10977320910208116"/>
                  <c:y val="4.3899788821198063E-2"/>
                </c:manualLayout>
              </c:layout>
              <c:tx>
                <c:rich>
                  <a:bodyPr/>
                  <a:lstStyle/>
                  <a:p>
                    <a:fld id="{D31EF9D0-C368-46E4-934B-0B352D224DA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6690A7CA-BA50-4F7B-9A18-FAB704D867D9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-15,9 %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ED0-4A7A-B080-65D65CF87F78}"/>
                </c:ext>
              </c:extLst>
            </c:dLbl>
            <c:dLbl>
              <c:idx val="2"/>
              <c:layout>
                <c:manualLayout>
                  <c:x val="9.2940485454004601E-2"/>
                  <c:y val="0.15596113089063027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Земельный налог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68,6,0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1,2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94943820224719"/>
                      <c:h val="0.145310224379847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ED0-4A7A-B080-65D65CF87F78}"/>
                </c:ext>
              </c:extLst>
            </c:dLbl>
            <c:dLbl>
              <c:idx val="3"/>
              <c:layout>
                <c:manualLayout>
                  <c:x val="4.9968647704149341E-2"/>
                  <c:y val="0.11852939435202178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недвижимость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516,1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9,4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9957312217995"/>
                      <c:h val="9.45583446805991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ED0-4A7A-B080-65D65CF87F78}"/>
                </c:ext>
              </c:extLst>
            </c:dLbl>
            <c:dLbl>
              <c:idx val="4"/>
              <c:layout>
                <c:manualLayout>
                  <c:x val="-2.8384776165619754E-2"/>
                  <c:y val="0.21961029542359845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на добавленную стоимость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984,2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17,9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74999999999997"/>
                      <c:h val="0.136729323308270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ED0-4A7A-B080-65D65CF87F78}"/>
                </c:ext>
              </c:extLst>
            </c:dLbl>
            <c:dLbl>
              <c:idx val="5"/>
              <c:layout>
                <c:manualLayout>
                  <c:x val="-7.6396844501072453E-2"/>
                  <c:y val="0.20966625527833493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Налог при упрощенной системе налогообложения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172,3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3,1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D0-4A7A-B080-65D65CF87F78}"/>
                </c:ext>
              </c:extLst>
            </c:dLbl>
            <c:dLbl>
              <c:idx val="6"/>
              <c:layout>
                <c:manualLayout>
                  <c:x val="-0.13530865445870346"/>
                  <c:y val="8.5498748406105829E-2"/>
                </c:manualLayout>
              </c:layout>
              <c:tx>
                <c:rich>
                  <a:bodyPr/>
                  <a:lstStyle/>
                  <a:p>
                    <a:fld id="{D4F2E82A-C92C-454B-A8CF-950585BACF9C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83,2</a:t>
                    </a:r>
                  </a:p>
                  <a:p>
                    <a:r>
                      <a:rPr lang="ru-RU" baseline="0" dirty="0" smtClean="0"/>
                      <a:t>1,5 %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ED0-4A7A-B080-65D65CF87F78}"/>
                </c:ext>
              </c:extLst>
            </c:dLbl>
            <c:dLbl>
              <c:idx val="7"/>
              <c:layout>
                <c:manualLayout>
                  <c:x val="-9.1757463284689755E-2"/>
                  <c:y val="-7.2054921680279202E-2"/>
                </c:manualLayout>
              </c:layout>
              <c:tx>
                <c:rich>
                  <a:bodyPr/>
                  <a:lstStyle/>
                  <a:p>
                    <a:fld id="{23AFC5A9-7DE9-4632-9601-21E5A560DA24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0DF4561-B65C-4CDD-820C-B8BB0551E67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2,1 %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ED0-4A7A-B080-65D65CF87F78}"/>
                </c:ext>
              </c:extLst>
            </c:dLbl>
            <c:dLbl>
              <c:idx val="8"/>
              <c:layout>
                <c:manualLayout>
                  <c:x val="8.0212715521550015E-2"/>
                  <c:y val="-8.7910619730378392E-2"/>
                </c:manualLayout>
              </c:layout>
              <c:tx>
                <c:rich>
                  <a:bodyPr/>
                  <a:lstStyle/>
                  <a:p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Компенсации расходов государства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425,9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7,7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ED0-4A7A-B080-65D65CF87F78}"/>
                </c:ext>
              </c:extLst>
            </c:dLbl>
            <c:dLbl>
              <c:idx val="9"/>
              <c:layout>
                <c:manualLayout>
                  <c:x val="0.12976273003291119"/>
                  <c:y val="-6.8567683941468116E-2"/>
                </c:manualLayout>
              </c:layout>
              <c:tx>
                <c:rich>
                  <a:bodyPr/>
                  <a:lstStyle/>
                  <a:p>
                    <a:pPr>
                      <a:defRPr sz="1081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Прочие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466,5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r>
                      <a:rPr lang="ru-RU" sz="108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8,5</a:t>
                    </a:r>
                    <a:r>
                      <a:rPr lang="ru-RU" sz="108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ru-RU" sz="108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%</a:t>
                    </a:r>
                    <a:endParaRPr lang="ru-RU" dirty="0"/>
                  </a:p>
                </c:rich>
              </c:tx>
              <c:spPr>
                <a:noFill/>
                <a:ln w="2745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673460585685217E-2"/>
                      <c:h val="7.576135219939611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0ED0-4A7A-B080-65D65CF87F78}"/>
                </c:ext>
              </c:extLst>
            </c:dLbl>
            <c:numFmt formatCode="\О\с\н\о\в\н\о\й" sourceLinked="0"/>
            <c:spPr>
              <a:noFill/>
              <a:ln w="27459">
                <a:noFill/>
              </a:ln>
            </c:spPr>
            <c:txPr>
              <a:bodyPr/>
              <a:lstStyle/>
              <a:p>
                <a:pPr>
                  <a:defRPr sz="1081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Лист3!$A$1:$A$10</c:f>
              <c:strCache>
                <c:ptCount val="10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Земельный налог</c:v>
                </c:pt>
                <c:pt idx="3">
                  <c:v>Налог на недвижимость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с индивидуальных предпринимателей</c:v>
                </c:pt>
                <c:pt idx="7">
                  <c:v>Единый налог для производителей с/х продукции</c:v>
                </c:pt>
                <c:pt idx="8">
                  <c:v>Компенсации расходов государства</c:v>
                </c:pt>
                <c:pt idx="9">
                  <c:v>Прочие</c:v>
                </c:pt>
              </c:strCache>
            </c:strRef>
          </c:cat>
          <c:val>
            <c:numRef>
              <c:f>Лист3!$B$1:$B$10</c:f>
              <c:numCache>
                <c:formatCode>#,##0.0</c:formatCode>
                <c:ptCount val="10"/>
                <c:pt idx="0">
                  <c:v>3555</c:v>
                </c:pt>
                <c:pt idx="1">
                  <c:v>-876.2</c:v>
                </c:pt>
                <c:pt idx="2">
                  <c:v>68.599999999999994</c:v>
                </c:pt>
                <c:pt idx="3">
                  <c:v>516.1</c:v>
                </c:pt>
                <c:pt idx="4">
                  <c:v>984.2</c:v>
                </c:pt>
                <c:pt idx="5">
                  <c:v>172.3</c:v>
                </c:pt>
                <c:pt idx="6">
                  <c:v>83.2</c:v>
                </c:pt>
                <c:pt idx="7">
                  <c:v>117.5</c:v>
                </c:pt>
                <c:pt idx="8">
                  <c:v>425.9</c:v>
                </c:pt>
                <c:pt idx="9">
                  <c:v>466.5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ED0-4A7A-B080-65D65CF87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7459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2054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t" anchorCtr="0"/>
          <a:lstStyle/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бюджета района  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15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по отраслям </a:t>
            </a:r>
            <a:r>
              <a:rPr lang="ru-RU" sz="1815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в  1 полугодии 2021 года</a:t>
            </a:r>
            <a:r>
              <a:rPr lang="ru-RU" sz="2269" b="1" i="0" u="none" strike="noStrike" baseline="0" dirty="0" smtClean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(в тыс. руб.)</a:t>
            </a:r>
          </a:p>
          <a:p>
            <a:pPr>
              <a:defRPr sz="2408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Исполнено всего за 1 полугодие 2021 года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-  </a:t>
            </a:r>
            <a:r>
              <a:rPr lang="ru-RU" sz="1248" b="0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15 221,1 </a:t>
            </a:r>
            <a:r>
              <a:rPr lang="ru-RU" sz="1248" b="0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тыс. рублей</a:t>
            </a:r>
          </a:p>
        </c:rich>
      </c:tx>
      <c:layout>
        <c:manualLayout>
          <c:xMode val="edge"/>
          <c:yMode val="edge"/>
          <c:x val="9.4782248075732115E-2"/>
          <c:y val="0"/>
        </c:manualLayout>
      </c:layout>
      <c:overlay val="0"/>
      <c:spPr>
        <a:noFill/>
        <a:ln w="28812">
          <a:noFill/>
        </a:ln>
      </c:spPr>
    </c:title>
    <c:autoTitleDeleted val="0"/>
    <c:view3D>
      <c:rotX val="40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51222651222652"/>
          <c:y val="0.21314102564102563"/>
          <c:w val="0.57657657657657657"/>
          <c:h val="0.54006410256410253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440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CC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0256-4D8C-9130-2440A81275C2}"/>
              </c:ext>
            </c:extLst>
          </c:dPt>
          <c:dPt>
            <c:idx val="1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0256-4D8C-9130-2440A81275C2}"/>
              </c:ext>
            </c:extLst>
          </c:dPt>
          <c:dPt>
            <c:idx val="2"/>
            <c:bubble3D val="0"/>
            <c:spPr>
              <a:solidFill>
                <a:srgbClr val="800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0256-4D8C-9130-2440A81275C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0256-4D8C-9130-2440A81275C2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0256-4D8C-9130-2440A81275C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0256-4D8C-9130-2440A81275C2}"/>
              </c:ext>
            </c:extLst>
          </c:dPt>
          <c:dPt>
            <c:idx val="6"/>
            <c:bubble3D val="0"/>
            <c:spPr>
              <a:solidFill>
                <a:srgbClr val="CCFFCC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256-4D8C-9130-2440A81275C2}"/>
              </c:ext>
            </c:extLst>
          </c:dPt>
          <c:dPt>
            <c:idx val="7"/>
            <c:bubble3D val="0"/>
            <c:spPr>
              <a:solidFill>
                <a:srgbClr val="808000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256-4D8C-9130-2440A81275C2}"/>
              </c:ext>
            </c:extLst>
          </c:dPt>
          <c:dPt>
            <c:idx val="9"/>
            <c:bubble3D val="0"/>
            <c:spPr>
              <a:solidFill>
                <a:srgbClr val="C0504D"/>
              </a:solidFill>
              <a:ln w="14406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0256-4D8C-9130-2440A81275C2}"/>
              </c:ext>
            </c:extLst>
          </c:dPt>
          <c:dLbls>
            <c:dLbl>
              <c:idx val="0"/>
              <c:layout>
                <c:manualLayout>
                  <c:x val="0.22001444713557755"/>
                  <c:y val="2.278263678578639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F8CAF614-D019-4B5E-BB77-1144DC6DD04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9FC4A0F-156D-47B9-8E0D-AFF826636ED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12,7 %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256-4D8C-9130-2440A81275C2}"/>
                </c:ext>
              </c:extLst>
            </c:dLbl>
            <c:dLbl>
              <c:idx val="1"/>
              <c:layout>
                <c:manualLayout>
                  <c:x val="0.18921589969373381"/>
                  <c:y val="7.037851806985664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FCEBEC5-B371-4817-95EF-4024E569ABB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21D57B08-99C3-4CFF-BEE1-79BE8D6553C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256-4D8C-9130-2440A81275C2}"/>
                </c:ext>
              </c:extLst>
            </c:dLbl>
            <c:dLbl>
              <c:idx val="2"/>
              <c:layout>
                <c:manualLayout>
                  <c:x val="-1.040259133237237E-2"/>
                  <c:y val="7.992699374116696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609FA7E-9A5E-4602-B322-9E47E91A1774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0477C8A0-0BA3-4D94-90C4-5039971E2C8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3,1 %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256-4D8C-9130-2440A81275C2}"/>
                </c:ext>
              </c:extLst>
            </c:dLbl>
            <c:dLbl>
              <c:idx val="3"/>
              <c:layout>
                <c:manualLayout>
                  <c:x val="-0.14956184648774445"/>
                  <c:y val="2.639402382394508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5E5ED2E8-48AA-4A81-91DB-50E6C4DEBAF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F5D260A5-C787-48B9-9F13-B547483F8C2C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0,1 %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256-4D8C-9130-2440A81275C2}"/>
                </c:ext>
              </c:extLst>
            </c:dLbl>
            <c:dLbl>
              <c:idx val="4"/>
              <c:layout>
                <c:manualLayout>
                  <c:x val="-0.10383751221632788"/>
                  <c:y val="-4.1015949929335757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35774A0C-85C0-450E-B6FD-8240C90E5081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DB76999-703E-4ABD-A07D-0CB515830D77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7,6 %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256-4D8C-9130-2440A81275C2}"/>
                </c:ext>
              </c:extLst>
            </c:dLbl>
            <c:dLbl>
              <c:idx val="5"/>
              <c:layout>
                <c:manualLayout>
                  <c:x val="0.16125304122799256"/>
                  <c:y val="5.7475976381584963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93BE82F1-1D7F-4FBD-96ED-B74923255247}" type="CATEGORYNAME">
                      <a:rPr lang="ru-RU" dirty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87ECCF8-372F-4D57-8F08-AE8809460B23}" type="VALUE">
                      <a:rPr lang="ru-RU" baseline="0" smtClean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endParaRPr lang="ru-RU" baseline="0" dirty="0" smtClean="0"/>
                  </a:p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baseline="0" dirty="0" smtClean="0"/>
                      <a:t>27,9 %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210674157303368"/>
                      <c:h val="9.461309930868701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256-4D8C-9130-2440A81275C2}"/>
                </c:ext>
              </c:extLst>
            </c:dLbl>
            <c:dLbl>
              <c:idx val="6"/>
              <c:layout>
                <c:manualLayout>
                  <c:x val="0.24435227373263738"/>
                  <c:y val="1.362028657488377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0EA2D22E-D68A-4751-AB5C-4A2A4657D47F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C34FC7B9-8552-4CE8-A72F-D1155F0825C5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6,1 %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3417842608157128"/>
                      <c:h val="0.102658190464999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256-4D8C-9130-2440A81275C2}"/>
                </c:ext>
              </c:extLst>
            </c:dLbl>
            <c:dLbl>
              <c:idx val="7"/>
              <c:layout>
                <c:manualLayout>
                  <c:x val="-0.13400319605414493"/>
                  <c:y val="8.1865233609490051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C364F65C-08D0-4506-B837-856DC1441AA1}" type="CATEGORYNAME">
                      <a:rPr lang="ru-RU" smtClean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5 478,1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36,0 %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446629213483147"/>
                      <c:h val="0.117196019300987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256-4D8C-9130-2440A81275C2}"/>
                </c:ext>
              </c:extLst>
            </c:dLbl>
            <c:dLbl>
              <c:idx val="8"/>
              <c:layout>
                <c:manualLayout>
                  <c:x val="6.8215059667977362E-2"/>
                  <c:y val="-6.7475065616797905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E435FFF6-41E0-4270-A024-02E4BC6CE1A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B8629AF-B240-4B86-9DF8-5FD2BCC3F193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6,5 %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256-4D8C-9130-2440A81275C2}"/>
                </c:ext>
              </c:extLst>
            </c:dLbl>
            <c:dLbl>
              <c:idx val="9"/>
              <c:layout>
                <c:manualLayout>
                  <c:x val="0.12095664878751924"/>
                  <c:y val="-5.0919281243690689E-2"/>
                </c:manualLayout>
              </c:layout>
              <c:tx>
                <c:rich>
                  <a:bodyPr/>
                  <a:lstStyle/>
                  <a:p>
                    <a:pPr>
                      <a:defRPr sz="907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fld id="{77CCD09C-20AA-4F1A-9FCB-F816427F8A25}" type="CATEGORYNAME">
                      <a:rPr lang="ru-RU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47CA2D67-F6E0-4392-BB09-EC71984D6566}" type="VALUE">
                      <a:rPr lang="ru-RU" baseline="0"/>
                      <a:pPr>
                        <a:defRPr sz="907" b="1" i="0" u="none" strike="noStrike" baseline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defRPr>
                      </a:pPr>
                      <a:t>[ЗНАЧЕНИЕ]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5,9 %</a:t>
                    </a:r>
                  </a:p>
                </c:rich>
              </c:tx>
              <c:numFmt formatCode="\О\с\н\о\в\н\о\й" sourceLinked="0"/>
              <c:spPr>
                <a:noFill/>
                <a:ln w="28812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256-4D8C-9130-2440A81275C2}"/>
                </c:ext>
              </c:extLst>
            </c:dLbl>
            <c:numFmt formatCode="\О\с\н\о\в\н\о\й" sourceLinked="0"/>
            <c:spPr>
              <a:noFill/>
              <a:ln w="288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Лист2!$A$1:$A$9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 И ОБЕСПЕЧЕНИЕ БЕЗОПАСНОСТИ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ЖИЛИЩНЫЕ И КОММУНАЛЬНЫЕ УСЛУГИ</c:v>
                </c:pt>
                <c:pt idx="5">
                  <c:v>ЗДРАВООХРАНЕНИЕ</c:v>
                </c:pt>
                <c:pt idx="6">
                  <c:v>ФИЗИЧЕСКАЯ КУЛЬТУРА, СПОРТ, КУЛЬТУРА И СРЕДСТВА МАССОВОЙ ИНФОРМАЦИИ</c:v>
                </c:pt>
                <c:pt idx="7">
                  <c:v>ОБРАЗОВАНИЕ</c:v>
                </c:pt>
                <c:pt idx="8">
                  <c:v>СОЦИАЛЬНАЯ ПОЛИТИКА</c:v>
                </c:pt>
              </c:strCache>
            </c:strRef>
          </c:cat>
          <c:val>
            <c:numRef>
              <c:f>Лист2!$B$1:$B$9</c:f>
              <c:numCache>
                <c:formatCode>#,##0.0</c:formatCode>
                <c:ptCount val="9"/>
                <c:pt idx="0">
                  <c:v>1941.3</c:v>
                </c:pt>
                <c:pt idx="1">
                  <c:v>0.8</c:v>
                </c:pt>
                <c:pt idx="2">
                  <c:v>470.4</c:v>
                </c:pt>
                <c:pt idx="3">
                  <c:v>9.9</c:v>
                </c:pt>
                <c:pt idx="4">
                  <c:v>1154.9000000000001</c:v>
                </c:pt>
                <c:pt idx="5">
                  <c:v>4249.8</c:v>
                </c:pt>
                <c:pt idx="6">
                  <c:v>925.7</c:v>
                </c:pt>
                <c:pt idx="7">
                  <c:v>5478.1</c:v>
                </c:pt>
                <c:pt idx="8">
                  <c:v>990.2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256-4D8C-9130-2440A81275C2}"/>
            </c:ext>
          </c:extLst>
        </c:ser>
        <c:ser>
          <c:idx val="1"/>
          <c:order val="1"/>
          <c:tx>
            <c:strRef>
              <c:f>Лист2!$B$1:$B$9</c:f>
              <c:strCache>
                <c:ptCount val="9"/>
                <c:pt idx="0">
                  <c:v>1 941,3</c:v>
                </c:pt>
                <c:pt idx="1">
                  <c:v>0,8</c:v>
                </c:pt>
                <c:pt idx="2">
                  <c:v>470,4</c:v>
                </c:pt>
                <c:pt idx="3">
                  <c:v>9,9</c:v>
                </c:pt>
                <c:pt idx="4">
                  <c:v>1 154,9</c:v>
                </c:pt>
                <c:pt idx="5">
                  <c:v>4 249,8</c:v>
                </c:pt>
                <c:pt idx="6">
                  <c:v>925,7</c:v>
                </c:pt>
                <c:pt idx="7">
                  <c:v>5 478,1</c:v>
                </c:pt>
                <c:pt idx="8">
                  <c:v>990,2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0256-4D8C-9130-2440A81275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0256-4D8C-9130-2440A81275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D-0256-4D8C-9130-2440A81275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E-0256-4D8C-9130-2440A81275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F-0256-4D8C-9130-2440A81275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0-0256-4D8C-9130-2440A81275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1-0256-4D8C-9130-2440A81275C2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2-0256-4D8C-9130-2440A81275C2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3-0256-4D8C-9130-2440A81275C2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4-0256-4D8C-9130-2440A81275C2}"/>
              </c:ext>
            </c:extLst>
          </c:dPt>
          <c:dLbls>
            <c:numFmt formatCode="0%" sourceLinked="0"/>
            <c:spPr>
              <a:noFill/>
              <a:ln w="28812">
                <a:noFill/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Lit>
              <c:formatCode>\О\с\н\о\в\н\о\й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15-0256-4D8C-9130-2440A8127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8812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872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Структура расходов по бюджету района</a:t>
            </a: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67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з</a:t>
            </a:r>
            <a:r>
              <a:rPr lang="ru-RU" sz="2067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а 1 полугодие 2021 года 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Расходы бюджета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за 1 полугодие 2021 </a:t>
            </a: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год 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– 15 221,1 </a:t>
            </a:r>
            <a:r>
              <a:rPr lang="ru-RU" sz="1459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тыс</a:t>
            </a:r>
            <a:r>
              <a:rPr lang="ru-RU" sz="1459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рублей</a:t>
            </a:r>
            <a:endParaRPr lang="ru-RU" sz="1459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3115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2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5.9726068300451234E-2"/>
          <c:y val="1.7473345492830344E-2"/>
        </c:manualLayout>
      </c:layout>
      <c:overlay val="0"/>
      <c:spPr>
        <a:noFill/>
        <a:ln w="30887">
          <a:noFill/>
        </a:ln>
      </c:spPr>
    </c:title>
    <c:autoTitleDeleted val="0"/>
    <c:view3D>
      <c:rotX val="35"/>
      <c:rotY val="2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534759358288772"/>
          <c:y val="0.24612736660929432"/>
          <c:w val="0.54679144385026734"/>
          <c:h val="0.48537005163511188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5443">
              <a:solidFill>
                <a:srgbClr val="000000"/>
              </a:solidFill>
              <a:prstDash val="solid"/>
            </a:ln>
          </c:spPr>
          <c:explosion val="29"/>
          <c:dPt>
            <c:idx val="0"/>
            <c:bubble3D val="0"/>
            <c:spPr>
              <a:solidFill>
                <a:srgbClr val="00CC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9AA1-4CA6-B9C0-BDD7F7BBB0A2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AA1-4CA6-B9C0-BDD7F7BBB0A2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AA1-4CA6-B9C0-BDD7F7BBB0A2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AA1-4CA6-B9C0-BDD7F7BBB0A2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9AA1-4CA6-B9C0-BDD7F7BBB0A2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9AA1-4CA6-B9C0-BDD7F7BBB0A2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AA1-4CA6-B9C0-BDD7F7BBB0A2}"/>
              </c:ext>
            </c:extLst>
          </c:dPt>
          <c:dPt>
            <c:idx val="7"/>
            <c:bubble3D val="0"/>
            <c:spPr>
              <a:solidFill>
                <a:srgbClr val="00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9AA1-4CA6-B9C0-BDD7F7BBB0A2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9AA1-4CA6-B9C0-BDD7F7BBB0A2}"/>
              </c:ext>
            </c:extLst>
          </c:dPt>
          <c:dPt>
            <c:idx val="9"/>
            <c:bubble3D val="0"/>
            <c:spPr>
              <a:solidFill>
                <a:srgbClr val="FF99CC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9AA1-4CA6-B9C0-BDD7F7BBB0A2}"/>
              </c:ext>
            </c:extLst>
          </c:dPt>
          <c:dPt>
            <c:idx val="10"/>
            <c:bubble3D val="0"/>
            <c:spPr>
              <a:solidFill>
                <a:srgbClr val="FFFF00"/>
              </a:solidFill>
              <a:ln w="15443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9AA1-4CA6-B9C0-BDD7F7BBB0A2}"/>
              </c:ext>
            </c:extLst>
          </c:dPt>
          <c:dLbls>
            <c:dLbl>
              <c:idx val="0"/>
              <c:layout>
                <c:manualLayout>
                  <c:x val="0.17218835707334335"/>
                  <c:y val="0.1132424336788409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F0E0F00-684C-4C0D-8289-D80A123C5A2F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AC15AE4B-E0F1-441C-AE73-98E54591A685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66,9 %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878516765460494"/>
                      <c:h val="0.10841807909604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A1-4CA6-B9C0-BDD7F7BBB0A2}"/>
                </c:ext>
              </c:extLst>
            </c:dLbl>
            <c:dLbl>
              <c:idx val="1"/>
              <c:layout>
                <c:manualLayout>
                  <c:x val="2.3220936919402031E-2"/>
                  <c:y val="-7.6451058024526591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05C312A-1D4A-410C-B985-9DEAB947F658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8B6A73-6459-4C58-B15A-BFC9DFEC1C7F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11,0 %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A1-4CA6-B9C0-BDD7F7BBB0A2}"/>
                </c:ext>
              </c:extLst>
            </c:dLbl>
            <c:dLbl>
              <c:idx val="2"/>
              <c:layout>
                <c:manualLayout>
                  <c:x val="9.494802264885438E-2"/>
                  <c:y val="-3.7464596586443646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A4C5913E-0A98-4AE5-9FCB-24B4448A851D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285D9CD7-8001-476B-9DFB-915E076C3E87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7,2 %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97191011235955"/>
                      <c:h val="8.770244821092278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A1-4CA6-B9C0-BDD7F7BBB0A2}"/>
                </c:ext>
              </c:extLst>
            </c:dLbl>
            <c:dLbl>
              <c:idx val="3"/>
              <c:layout>
                <c:manualLayout>
                  <c:x val="0.11565336121918648"/>
                  <c:y val="-7.7384149057150532E-3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AC48196-A9FF-4472-A5C6-C81E1CE6E80B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E951C2D-5CC5-4E92-A8B3-009F6DD17B02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3,4 %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570224719101118"/>
                      <c:h val="0.196233521657250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A1-4CA6-B9C0-BDD7F7BBB0A2}"/>
                </c:ext>
              </c:extLst>
            </c:dLbl>
            <c:dLbl>
              <c:idx val="4"/>
              <c:layout>
                <c:manualLayout>
                  <c:x val="0.14133836149694751"/>
                  <c:y val="0.17608419710248083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23723F16-0EDD-4CEE-9B03-8C778557B7EF}" type="CATEGORYNAM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3CF02B8-63A8-48E4-9F6F-3E776ECF3D14}" type="VALUE">
                      <a:rPr lang="ru-RU" sz="1100" baseline="0" dirty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1,9 %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AA1-4CA6-B9C0-BDD7F7BBB0A2}"/>
                </c:ext>
              </c:extLst>
            </c:dLbl>
            <c:dLbl>
              <c:idx val="5"/>
              <c:layout>
                <c:manualLayout>
                  <c:x val="4.1208639299301068E-2"/>
                  <c:y val="0.1890402894553434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063BF59C-59D9-4A1B-BD76-4BB93ED8095C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8E5210BA-6370-4F63-8016-921A99A29777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2,1 %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241573033707864"/>
                      <c:h val="0.100888384714622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A1-4CA6-B9C0-BDD7F7BBB0A2}"/>
                </c:ext>
              </c:extLst>
            </c:dLbl>
            <c:dLbl>
              <c:idx val="6"/>
              <c:layout>
                <c:manualLayout>
                  <c:x val="-1.0829978766699149E-2"/>
                  <c:y val="0.1681584293488737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79CBEE04-AA44-4BFE-A551-2DAD0E98CEC4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BC2199A5-DBFA-4C9A-870A-9B131CB8281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2,3 %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074438202247192"/>
                      <c:h val="7.711864406779661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A1-4CA6-B9C0-BDD7F7BBB0A2}"/>
                </c:ext>
              </c:extLst>
            </c:dLbl>
            <c:dLbl>
              <c:idx val="7"/>
              <c:layout>
                <c:manualLayout>
                  <c:x val="-8.8901367949161397E-2"/>
                  <c:y val="0.12072435756074149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809F6CC-A10A-4A2E-8EA1-B9C06DCA998A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C8DA4F7-61B0-4851-8656-7B22312617EC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1,4 %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AA1-4CA6-B9C0-BDD7F7BBB0A2}"/>
                </c:ext>
              </c:extLst>
            </c:dLbl>
            <c:dLbl>
              <c:idx val="8"/>
              <c:layout>
                <c:manualLayout>
                  <c:x val="-0.17116251941375546"/>
                  <c:y val="6.0389420021014668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F3AAE314-70A8-4815-B3B4-0F29B98E3D4F}" type="CATEGORYNAME">
                      <a:rPr lang="ru-RU" sz="1100" baseline="0" smtClean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E03E84E7-BE85-44AB-A5D2-1C1ECCB333DB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1,5 %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AA1-4CA6-B9C0-BDD7F7BBB0A2}"/>
                </c:ext>
              </c:extLst>
            </c:dLbl>
            <c:dLbl>
              <c:idx val="9"/>
              <c:layout>
                <c:manualLayout>
                  <c:x val="-0.14407292111741846"/>
                  <c:y val="-3.0047866751417112E-2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B629D455-59C5-4615-9E8A-030646DDB5B3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6BDC1333-6878-4C48-ABE6-D40671CADFA1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1,8 %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AA1-4CA6-B9C0-BDD7F7BBB0A2}"/>
                </c:ext>
              </c:extLst>
            </c:dLbl>
            <c:dLbl>
              <c:idx val="10"/>
              <c:layout>
                <c:manualLayout>
                  <c:x val="-4.4059201085623376E-2"/>
                  <c:y val="-0.1240097376625286"/>
                </c:manualLayout>
              </c:layout>
              <c:tx>
                <c:rich>
                  <a:bodyPr/>
                  <a:lstStyle/>
                  <a:p>
                    <a:pPr>
                      <a:defRPr sz="1100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fld id="{94B99988-89F6-4408-A34D-C4ADF7085007}" type="CATEGORYNAM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[ИМЯ КАТЕГОРИИ]</a:t>
                    </a:fld>
                    <a:r>
                      <a:rPr lang="ru-RU" sz="1100" baseline="0" dirty="0"/>
                      <a:t>
</a:t>
                    </a:r>
                    <a:fld id="{517C6FBA-FD21-470C-8037-141E7318E5B6}" type="VALUE">
                      <a:rPr lang="ru-RU" sz="1100" baseline="0"/>
                      <a:pPr>
                        <a:defRPr sz="1100" b="1" i="0" u="none" strike="noStrike" baseline="0">
                          <a:solidFill>
                            <a:srgbClr val="000000"/>
                          </a:solidFill>
                          <a:latin typeface="Arial Cyr"/>
                          <a:ea typeface="Arial Cyr"/>
                          <a:cs typeface="Arial Cyr"/>
                        </a:defRPr>
                      </a:pPr>
                      <a:t>[ЗНАЧЕНИЕ]</a:t>
                    </a:fld>
                    <a:r>
                      <a:rPr lang="ru-RU" sz="1100" baseline="0" dirty="0"/>
                      <a:t>
</a:t>
                    </a:r>
                    <a:r>
                      <a:rPr lang="ru-RU" sz="1100" baseline="0" dirty="0" smtClean="0"/>
                      <a:t>0,3 %</a:t>
                    </a:r>
                  </a:p>
                </c:rich>
              </c:tx>
              <c:numFmt formatCode="\О\с\н\о\в\н\о\й" sourceLinked="0"/>
              <c:spPr>
                <a:noFill/>
                <a:ln w="30887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217696629213483"/>
                      <c:h val="0.13564037546154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9AA1-4CA6-B9C0-BDD7F7BBB0A2}"/>
                </c:ext>
              </c:extLst>
            </c:dLbl>
            <c:numFmt formatCode="\О\с\н\о\в\н\о\й" sourceLinked="0"/>
            <c:spPr>
              <a:noFill/>
              <a:ln w="308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Лист4!$A$2:$A$13</c:f>
              <c:strCache>
                <c:ptCount val="11"/>
                <c:pt idx="0">
                  <c:v>Зарплата с начислениями</c:v>
                </c:pt>
                <c:pt idx="1">
                  <c:v>Оплата коммунальных услуг</c:v>
                </c:pt>
                <c:pt idx="2">
                  <c:v>Субсидии</c:v>
                </c:pt>
                <c:pt idx="3">
                  <c:v>Трансферты населению (адресная помощь, пособие на погребение, питание детям до двух лет жизни, пенсии и пособия)</c:v>
                </c:pt>
                <c:pt idx="4">
                  <c:v>Капитальные расходы</c:v>
                </c:pt>
                <c:pt idx="5">
                  <c:v>Продукты питания</c:v>
                </c:pt>
                <c:pt idx="6">
                  <c:v>Медикаменты</c:v>
                </c:pt>
                <c:pt idx="7">
                  <c:v>Оплата услуг связи и транспорта</c:v>
                </c:pt>
                <c:pt idx="8">
                  <c:v>Благ-ство гор. и села </c:v>
                </c:pt>
                <c:pt idx="9">
                  <c:v>Другие расходы</c:v>
                </c:pt>
                <c:pt idx="10">
                  <c:v>Текущий ремонт оборудования и зданий</c:v>
                </c:pt>
              </c:strCache>
            </c:strRef>
          </c:cat>
          <c:val>
            <c:numRef>
              <c:f>Лист4!$B$2:$B$13</c:f>
              <c:numCache>
                <c:formatCode>#,##0.0</c:formatCode>
                <c:ptCount val="11"/>
                <c:pt idx="0">
                  <c:v>10185.700000000001</c:v>
                </c:pt>
                <c:pt idx="1">
                  <c:v>1679.1</c:v>
                </c:pt>
                <c:pt idx="2">
                  <c:v>1099.3</c:v>
                </c:pt>
                <c:pt idx="3">
                  <c:v>516.1</c:v>
                </c:pt>
                <c:pt idx="4">
                  <c:v>285.10000000000002</c:v>
                </c:pt>
                <c:pt idx="5">
                  <c:v>313.7</c:v>
                </c:pt>
                <c:pt idx="6">
                  <c:v>356.1</c:v>
                </c:pt>
                <c:pt idx="7">
                  <c:v>216.6</c:v>
                </c:pt>
                <c:pt idx="8">
                  <c:v>227.8</c:v>
                </c:pt>
                <c:pt idx="9">
                  <c:v>278.5</c:v>
                </c:pt>
                <c:pt idx="10">
                  <c:v>63.1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AA1-4CA6-B9C0-BDD7F7BBB0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887">
          <a:noFill/>
        </a:ln>
      </c:spPr>
    </c:plotArea>
    <c:plotVisOnly val="1"/>
    <c:dispBlanksAs val="zero"/>
    <c:showDLblsOverMax val="0"/>
  </c:chart>
  <c:spPr>
    <a:solidFill>
      <a:srgbClr val="FFFFFF"/>
    </a:solidFill>
    <a:ln>
      <a:noFill/>
    </a:ln>
  </c:spPr>
  <c:txPr>
    <a:bodyPr/>
    <a:lstStyle/>
    <a:p>
      <a:pPr>
        <a:defRPr sz="1733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0.48791</cdr:x>
      <cdr:y>0.55183</cdr:y>
    </cdr:from>
    <cdr:to>
      <cdr:x>0.49926</cdr:x>
      <cdr:y>0.63006</cdr:y>
    </cdr:to>
    <cdr:sp macro="" textlink="">
      <cdr:nvSpPr>
        <cdr:cNvPr id="13313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70123" y="2384225"/>
          <a:ext cx="80619" cy="3375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0.4895</cdr:x>
      <cdr:y>0.548</cdr:y>
    </cdr:from>
    <cdr:to>
      <cdr:x>0.501</cdr:x>
      <cdr:y>0.62625</cdr:y>
    </cdr:to>
    <cdr:sp macro="" textlink="">
      <cdr:nvSpPr>
        <cdr:cNvPr id="2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52329" y="2223592"/>
          <a:ext cx="78757" cy="3175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800" b="1" i="0" u="none" strike="noStrike" baseline="0">
              <a:solidFill>
                <a:srgbClr val="000000"/>
              </a:solidFill>
              <a:latin typeface="Arial Cyr"/>
              <a:cs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0.07369</cdr:y>
    </cdr:from>
    <cdr:to>
      <cdr:x>1</cdr:x>
      <cdr:y>0.20903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978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0.89888</cdr:x>
      <cdr:y>0.06311</cdr:y>
    </cdr:from>
    <cdr:to>
      <cdr:x>1</cdr:x>
      <cdr:y>0.1986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09632" y="42587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0.86632</cdr:x>
      <cdr:y>1.48182E-7</cdr:y>
    </cdr:from>
    <cdr:to>
      <cdr:x>1</cdr:x>
      <cdr:y>0.12713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833568" y="1"/>
          <a:ext cx="1208832" cy="85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0.86397</cdr:x>
      <cdr:y>0</cdr:y>
    </cdr:from>
    <cdr:to>
      <cdr:x>1</cdr:x>
      <cdr:y>0.1231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12360" y="0"/>
          <a:ext cx="1230040" cy="830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B429-5B25-419E-BAFE-9C8964A35CE7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685CC-9B65-4675-BE60-92E363AB0C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09B286-3CEC-452A-B603-72561982DC49}" type="datetimeFigureOut">
              <a:rPr lang="ru-RU" altLang="ru-RU"/>
              <a:pPr/>
              <a:t>28.07.2021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1A7FDD-D7FF-49F7-BC08-BEB6645D5D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952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100889403"/>
              </p:ext>
            </p:extLst>
          </p:nvPr>
        </p:nvGraphicFramePr>
        <p:xfrm>
          <a:off x="0" y="114300"/>
          <a:ext cx="9042400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6298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Структура бюджета</a:t>
            </a:r>
            <a:endParaRPr lang="ru-RU" sz="2800" b="1" i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544" y="764704"/>
            <a:ext cx="2592288" cy="792088"/>
          </a:xfrm>
          <a:prstGeom prst="roundRect">
            <a:avLst/>
          </a:prstGeom>
          <a:solidFill>
            <a:srgbClr val="8FB0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Доходы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2971" y="774321"/>
            <a:ext cx="5184576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Неналоговые доходы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Безвозмездные поступления (платежи от другого бюджета в форме межбюджетных трансфертов)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628800"/>
            <a:ext cx="2592288" cy="2952328"/>
          </a:xfrm>
          <a:prstGeom prst="roundRect">
            <a:avLst/>
          </a:prstGeom>
          <a:solidFill>
            <a:srgbClr val="DA54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Расходы</a:t>
            </a:r>
            <a:endParaRPr lang="ru-RU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1659080"/>
            <a:ext cx="5184576" cy="2952328"/>
          </a:xfrm>
          <a:prstGeom prst="roundRect">
            <a:avLst/>
          </a:prstGeom>
          <a:solidFill>
            <a:srgbClr val="FA98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Общегосударственная деятельность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оборона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Судебная власть, правоохранительная деятельность и обеспечение безопасности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Национальная экономика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окружающей среды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Жилищно-коммунальные услуги и жилищное строительство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Физическая культура, спорт, культура и средства массовой информации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Социальная политика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7106" y="4725144"/>
            <a:ext cx="2592288" cy="2016224"/>
          </a:xfrm>
          <a:prstGeom prst="roundRect">
            <a:avLst/>
          </a:prstGeom>
          <a:solidFill>
            <a:srgbClr val="FF91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Направления использования профицита (превышение доходов над расходами)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91880" y="4743262"/>
            <a:ext cx="5184576" cy="1998106"/>
          </a:xfrm>
          <a:prstGeom prst="roundRect">
            <a:avLst/>
          </a:prstGeom>
          <a:solidFill>
            <a:srgbClr val="F2D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Привлечение и погашение заимствований на внутреннем рынке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Операции по гарантиям местных исполнительных и распорядительных органов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Предоставление и возврат бюджетных кредитов, ссуд, займов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Изменение остатков бюджета</a:t>
            </a:r>
            <a:endParaRPr lang="ru-RU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772400" cy="1214441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 бюджета Бешенковичского района на 2021 год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357313"/>
          <a:ext cx="9144000" cy="5278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405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Сбалансированность условий </a:t>
                      </a:r>
                      <a:r>
                        <a:rPr lang="ru-RU" sz="2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формирования доходной базы бюджета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5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546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Сбалансированность бюджета и обеспечение основных базовых обязательств бюджета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3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социальной направленности расходов бюджета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i="1" dirty="0" smtClean="0"/>
                    </a:p>
                    <a:p>
                      <a:endParaRPr lang="ru-RU" sz="8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5">
                <a:tc gridSpan="2"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73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Рациональное использование бюджетных средств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Бешенковичского района на 1 января 2021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723232"/>
              </p:ext>
            </p:extLst>
          </p:nvPr>
        </p:nvGraphicFramePr>
        <p:xfrm>
          <a:off x="428596" y="1142984"/>
          <a:ext cx="8229600" cy="527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4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Годовой план на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 за январь-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июль 2021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исполнения к году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Доходы всего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28 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699,2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13 196,5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45,98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1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т.ч.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4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kern="1400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0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1) Собственные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272,1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5 513,1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41,54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6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11 953,3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4 667 5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39,04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неналоговые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</a:t>
                      </a: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318,8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845,6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64,11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Безвозмездные поступления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15 </a:t>
                      </a: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427,1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7 683,4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дотация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275,6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7 388,7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51,75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субвенции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- иные межбюджетные трансферты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1 131,5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294,6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26,04</a:t>
                      </a:r>
                      <a:endParaRPr lang="ru-RU" sz="1400" b="0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074,1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15 221,1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52,35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9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(+)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Дефицит (-)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374,9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</a:t>
                      </a:r>
                      <a:r>
                        <a:rPr lang="ru-RU" sz="1400" b="1" kern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024,7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kern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540,05</a:t>
                      </a:r>
                      <a:endParaRPr lang="ru-RU" sz="1400" b="1" kern="14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20" marR="6812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215443"/>
            <a:ext cx="9144000" cy="752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 О Я С Н И Т Е Л Ь Н А Я  З А П И С К А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к отчету об исполнении бюджета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Бешенковичского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района   за первое полугодие 2021 года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1625600" algn="l"/>
              </a:tabLst>
            </a:pP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>          За </a:t>
            </a:r>
            <a:r>
              <a:rPr lang="ru-RU" sz="1400" dirty="0" smtClean="0"/>
              <a:t>первое полугодие 2021 года </a:t>
            </a:r>
            <a:r>
              <a:rPr lang="ru-RU" sz="1400" dirty="0"/>
              <a:t>в бюджет района поступило </a:t>
            </a:r>
            <a:r>
              <a:rPr lang="ru-RU" sz="1400" dirty="0" smtClean="0"/>
              <a:t>5 513,1 тыс. рублей </a:t>
            </a:r>
            <a:r>
              <a:rPr lang="ru-RU" sz="1400" dirty="0"/>
              <a:t>собственных доходов, что составляет </a:t>
            </a:r>
            <a:r>
              <a:rPr lang="ru-RU" sz="1400" dirty="0" smtClean="0"/>
              <a:t>41,5</a:t>
            </a:r>
            <a:r>
              <a:rPr lang="ru-RU" sz="1400" dirty="0" smtClean="0"/>
              <a:t> </a:t>
            </a:r>
            <a:r>
              <a:rPr lang="ru-RU" sz="1400" dirty="0"/>
              <a:t>% от годового </a:t>
            </a:r>
            <a:r>
              <a:rPr lang="ru-RU" sz="1400" dirty="0" smtClean="0"/>
              <a:t>плана.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         Основной </a:t>
            </a:r>
            <a:r>
              <a:rPr lang="ru-RU" sz="1400" dirty="0"/>
              <a:t>удельный вес в </a:t>
            </a:r>
            <a:r>
              <a:rPr lang="ru-RU" sz="1400" dirty="0" smtClean="0"/>
              <a:t>собственных доходах </a:t>
            </a:r>
            <a:r>
              <a:rPr lang="ru-RU" sz="1400" dirty="0"/>
              <a:t>занимают: </a:t>
            </a:r>
            <a:r>
              <a:rPr lang="ru-RU" sz="1400" dirty="0" smtClean="0"/>
              <a:t>64,5</a:t>
            </a:r>
            <a:r>
              <a:rPr lang="ru-RU" sz="1400" dirty="0" smtClean="0"/>
              <a:t> </a:t>
            </a:r>
            <a:r>
              <a:rPr lang="ru-RU" sz="1400" dirty="0"/>
              <a:t>% – подоходный налог, </a:t>
            </a:r>
            <a:r>
              <a:rPr lang="ru-RU" sz="1400" dirty="0" smtClean="0"/>
              <a:t>17,9 </a:t>
            </a:r>
            <a:r>
              <a:rPr lang="ru-RU" sz="1400" dirty="0"/>
              <a:t>% – налог   на    добавленную стоимость, </a:t>
            </a:r>
            <a:r>
              <a:rPr lang="ru-RU" sz="1400" dirty="0" smtClean="0"/>
              <a:t>9,4</a:t>
            </a:r>
            <a:r>
              <a:rPr lang="ru-RU" sz="1400" dirty="0" smtClean="0"/>
              <a:t> </a:t>
            </a:r>
            <a:r>
              <a:rPr lang="ru-RU" sz="1400" dirty="0"/>
              <a:t>% – налог на недвижимость, </a:t>
            </a:r>
            <a:r>
              <a:rPr lang="ru-RU" sz="1400" dirty="0" smtClean="0"/>
              <a:t>7,7</a:t>
            </a:r>
            <a:r>
              <a:rPr lang="ru-RU" sz="1400" dirty="0" smtClean="0"/>
              <a:t> </a:t>
            </a:r>
            <a:r>
              <a:rPr lang="ru-RU" sz="1400" dirty="0"/>
              <a:t>% – компенсация расходов государства, </a:t>
            </a:r>
            <a:r>
              <a:rPr lang="ru-RU" sz="1400" dirty="0" smtClean="0"/>
              <a:t>2,1</a:t>
            </a:r>
            <a:r>
              <a:rPr lang="ru-RU" sz="1400" dirty="0" smtClean="0"/>
              <a:t> </a:t>
            </a:r>
            <a:r>
              <a:rPr lang="ru-RU" sz="1400" dirty="0"/>
              <a:t>% – единый налог для производителей сельскохозяйственной продукции, </a:t>
            </a:r>
            <a:r>
              <a:rPr lang="ru-RU" sz="1400" dirty="0" smtClean="0"/>
              <a:t>3,1</a:t>
            </a:r>
            <a:r>
              <a:rPr lang="ru-RU" sz="1400" dirty="0" smtClean="0"/>
              <a:t> </a:t>
            </a:r>
            <a:r>
              <a:rPr lang="ru-RU" sz="1400" dirty="0"/>
              <a:t>% – налог при упрощенной системе </a:t>
            </a:r>
            <a:r>
              <a:rPr lang="ru-RU" sz="1400" dirty="0" smtClean="0"/>
              <a:t>налогообложения. 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        Мобилизовано </a:t>
            </a:r>
            <a:r>
              <a:rPr lang="ru-RU" sz="1400" dirty="0"/>
              <a:t>в бюджет района в рамках действующего законодательства дополнительных   доходов   в размере </a:t>
            </a:r>
            <a:r>
              <a:rPr lang="ru-RU" sz="1400" dirty="0" smtClean="0"/>
              <a:t>222,3 тыс.  рублей, </a:t>
            </a:r>
            <a:r>
              <a:rPr lang="ru-RU" sz="1400" dirty="0"/>
              <a:t>в том числе за счет повышения ставок по налогу на недвижимость </a:t>
            </a:r>
            <a:r>
              <a:rPr lang="ru-RU" sz="1400" dirty="0" smtClean="0"/>
              <a:t>211,2 тыс.  рублей, </a:t>
            </a:r>
            <a:r>
              <a:rPr lang="ru-RU" sz="1400" dirty="0"/>
              <a:t>по земельному налогу   </a:t>
            </a:r>
            <a:r>
              <a:rPr lang="ru-RU" sz="1400" dirty="0" smtClean="0"/>
              <a:t>11,1 тыс.  рублей. </a:t>
            </a:r>
            <a:endParaRPr lang="ru-RU" sz="1400" dirty="0" smtClean="0"/>
          </a:p>
          <a:p>
            <a:r>
              <a:rPr lang="ru-RU" sz="1400" dirty="0"/>
              <a:t> </a:t>
            </a:r>
            <a:r>
              <a:rPr lang="ru-RU" sz="1400" dirty="0" smtClean="0"/>
              <a:t>         От </a:t>
            </a:r>
            <a:r>
              <a:rPr lang="ru-RU" sz="1400" dirty="0"/>
              <a:t>основных </a:t>
            </a:r>
            <a:r>
              <a:rPr lang="ru-RU" sz="1400" dirty="0" err="1"/>
              <a:t>бюджетообразующих</a:t>
            </a:r>
            <a:r>
              <a:rPr lang="ru-RU" sz="1400" dirty="0"/>
              <a:t> предприятий района за </a:t>
            </a:r>
            <a:r>
              <a:rPr lang="ru-RU" sz="1400" dirty="0" smtClean="0"/>
              <a:t>1 полугодие 2021 года поступило на 1 564,3 тыс. рублей меньше, чем в 2020 году, в том числе поступило от: </a:t>
            </a:r>
            <a:r>
              <a:rPr lang="ru-RU" sz="1400" dirty="0" smtClean="0"/>
              <a:t>ГЛХУ </a:t>
            </a:r>
            <a:r>
              <a:rPr lang="ru-RU" sz="1400" dirty="0"/>
              <a:t>«</a:t>
            </a:r>
            <a:r>
              <a:rPr lang="ru-RU" sz="1400" dirty="0" err="1"/>
              <a:t>Бешенковичский</a:t>
            </a:r>
            <a:r>
              <a:rPr lang="ru-RU" sz="1400" dirty="0"/>
              <a:t> лесхоз» – </a:t>
            </a:r>
            <a:r>
              <a:rPr lang="ru-RU" sz="1400" dirty="0" smtClean="0"/>
              <a:t>241,1 тыс. рублей; </a:t>
            </a:r>
            <a:r>
              <a:rPr lang="ru-RU" sz="1400" dirty="0" smtClean="0"/>
              <a:t>НПП </a:t>
            </a:r>
            <a:r>
              <a:rPr lang="ru-RU" sz="1400" dirty="0"/>
              <a:t>«</a:t>
            </a:r>
            <a:r>
              <a:rPr lang="ru-RU" sz="1400" dirty="0" err="1"/>
              <a:t>Белкотломаш</a:t>
            </a:r>
            <a:r>
              <a:rPr lang="ru-RU" sz="1400" dirty="0"/>
              <a:t>» – </a:t>
            </a:r>
            <a:r>
              <a:rPr lang="ru-RU" sz="1400" dirty="0" smtClean="0"/>
              <a:t>71,5 тыс. рублей; </a:t>
            </a:r>
            <a:r>
              <a:rPr lang="ru-RU" sz="1400" dirty="0" smtClean="0"/>
              <a:t>СООО </a:t>
            </a:r>
            <a:r>
              <a:rPr lang="ru-RU" sz="1400" dirty="0"/>
              <a:t>«</a:t>
            </a:r>
            <a:r>
              <a:rPr lang="ru-RU" sz="1400" dirty="0" err="1"/>
              <a:t>Нативита</a:t>
            </a:r>
            <a:r>
              <a:rPr lang="ru-RU" sz="1400" dirty="0"/>
              <a:t>» </a:t>
            </a:r>
            <a:r>
              <a:rPr lang="ru-RU" sz="1400" dirty="0" smtClean="0"/>
              <a:t>предъявила к возврату переплаченный налог на прибыль в сумме 743,5 тыс. рублей; </a:t>
            </a:r>
            <a:r>
              <a:rPr lang="ru-RU" sz="1400" dirty="0" smtClean="0"/>
              <a:t>ДКУСП </a:t>
            </a:r>
            <a:r>
              <a:rPr lang="ru-RU" sz="1400" dirty="0"/>
              <a:t>«</a:t>
            </a:r>
            <a:r>
              <a:rPr lang="ru-RU" sz="1400" dirty="0" err="1"/>
              <a:t>Бешенковичская</a:t>
            </a:r>
            <a:r>
              <a:rPr lang="ru-RU" sz="1400" dirty="0"/>
              <a:t> ПМК41» –  </a:t>
            </a:r>
            <a:r>
              <a:rPr lang="ru-RU" sz="1400" dirty="0" smtClean="0"/>
              <a:t>8,9 тыс. рублей; </a:t>
            </a:r>
            <a:r>
              <a:rPr lang="ru-RU" sz="1400" dirty="0" smtClean="0"/>
              <a:t>УКП </a:t>
            </a:r>
            <a:r>
              <a:rPr lang="ru-RU" sz="1400" dirty="0"/>
              <a:t>ЖКХ «</a:t>
            </a:r>
            <a:r>
              <a:rPr lang="ru-RU" sz="1400" dirty="0" err="1"/>
              <a:t>Бешенковичский</a:t>
            </a:r>
            <a:r>
              <a:rPr lang="ru-RU" sz="1400" dirty="0"/>
              <a:t> коммунальник» – </a:t>
            </a:r>
            <a:r>
              <a:rPr lang="ru-RU" sz="1400" dirty="0" smtClean="0"/>
              <a:t>194,9 тыс. рублей; </a:t>
            </a:r>
            <a:r>
              <a:rPr lang="ru-RU" sz="1400" dirty="0" smtClean="0"/>
              <a:t>Филиал </a:t>
            </a:r>
            <a:r>
              <a:rPr lang="ru-RU" sz="1400" dirty="0"/>
              <a:t>«</a:t>
            </a:r>
            <a:r>
              <a:rPr lang="ru-RU" sz="1400" dirty="0" err="1"/>
              <a:t>Бешенковичское</a:t>
            </a:r>
            <a:r>
              <a:rPr lang="ru-RU" sz="1400" dirty="0"/>
              <a:t> дорожное ремонтно-строительное управление №110 КУП «</a:t>
            </a:r>
            <a:r>
              <a:rPr lang="ru-RU" sz="1400" dirty="0" err="1"/>
              <a:t>Витебскоблдорстрой</a:t>
            </a:r>
            <a:r>
              <a:rPr lang="ru-RU" sz="1400" dirty="0"/>
              <a:t>» – </a:t>
            </a:r>
            <a:r>
              <a:rPr lang="ru-RU" sz="1400" dirty="0" smtClean="0"/>
              <a:t>25,3 тыс. рублей; </a:t>
            </a:r>
            <a:r>
              <a:rPr lang="ru-RU" sz="1400" dirty="0" smtClean="0"/>
              <a:t>КУП </a:t>
            </a:r>
            <a:r>
              <a:rPr lang="ru-RU" sz="1400" dirty="0"/>
              <a:t>«</a:t>
            </a:r>
            <a:r>
              <a:rPr lang="ru-RU" sz="1400" dirty="0" err="1"/>
              <a:t>Бешенковичское</a:t>
            </a:r>
            <a:r>
              <a:rPr lang="ru-RU" sz="1400" dirty="0"/>
              <a:t> ПМС» – </a:t>
            </a:r>
            <a:r>
              <a:rPr lang="ru-RU" sz="1400" dirty="0" smtClean="0"/>
              <a:t>35,1 тыс. рублей.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           На </a:t>
            </a:r>
            <a:r>
              <a:rPr lang="ru-RU" sz="1400" dirty="0"/>
              <a:t>финансирование расходов бюджета района за </a:t>
            </a:r>
            <a:r>
              <a:rPr lang="ru-RU" sz="1400" dirty="0" smtClean="0"/>
              <a:t>1 полугодие 2021 года </a:t>
            </a:r>
            <a:r>
              <a:rPr lang="ru-RU" sz="1400" dirty="0"/>
              <a:t>было направлено средств в сумме </a:t>
            </a:r>
            <a:r>
              <a:rPr lang="ru-RU" sz="1400" dirty="0" smtClean="0"/>
              <a:t>    15 221,1 тыс. рублей </a:t>
            </a:r>
            <a:r>
              <a:rPr lang="ru-RU" sz="1400" dirty="0"/>
              <a:t>или </a:t>
            </a:r>
            <a:r>
              <a:rPr lang="ru-RU" sz="1400" dirty="0" smtClean="0"/>
              <a:t>52,4 </a:t>
            </a:r>
            <a:r>
              <a:rPr lang="ru-RU" sz="1400" dirty="0"/>
              <a:t>% к плановым </a:t>
            </a:r>
            <a:r>
              <a:rPr lang="ru-RU" sz="1400" dirty="0" smtClean="0"/>
              <a:t>ассигнованиям</a:t>
            </a:r>
            <a:r>
              <a:rPr lang="ru-RU" sz="1400" dirty="0" smtClean="0"/>
              <a:t>. В </a:t>
            </a:r>
            <a:r>
              <a:rPr lang="ru-RU" sz="1400" dirty="0"/>
              <a:t>целом бюджет района сохранил свою социальную </a:t>
            </a:r>
            <a:r>
              <a:rPr lang="ru-RU" sz="1400" dirty="0" smtClean="0"/>
              <a:t>направленность, </a:t>
            </a:r>
            <a:r>
              <a:rPr lang="be-BY" sz="1400" dirty="0" smtClean="0"/>
              <a:t>на </a:t>
            </a:r>
            <a:r>
              <a:rPr lang="be-BY" sz="1400" dirty="0"/>
              <a:t>отрасли социальной сферы направлено    </a:t>
            </a:r>
            <a:r>
              <a:rPr lang="be-BY" sz="1400" dirty="0" smtClean="0"/>
              <a:t>11 643,8 тыс. рублей </a:t>
            </a:r>
            <a:r>
              <a:rPr lang="be-BY" sz="1400" dirty="0"/>
              <a:t>или </a:t>
            </a:r>
            <a:r>
              <a:rPr lang="be-BY" sz="1400" dirty="0" smtClean="0"/>
              <a:t>76,5 </a:t>
            </a:r>
            <a:r>
              <a:rPr lang="be-BY" sz="1400" dirty="0"/>
              <a:t>% от всех расходов</a:t>
            </a:r>
            <a:r>
              <a:rPr lang="be-BY" sz="1400" dirty="0" smtClean="0"/>
              <a:t>. </a:t>
            </a:r>
            <a:r>
              <a:rPr lang="ru-RU" sz="1400" dirty="0"/>
              <a:t> </a:t>
            </a:r>
            <a:r>
              <a:rPr lang="ru-RU" sz="1400" dirty="0" smtClean="0"/>
              <a:t>            Н</a:t>
            </a:r>
            <a:r>
              <a:rPr lang="be-BY" sz="1400" dirty="0"/>
              <a:t>аибольший удельный вес в расходах бюджета  составляют расходы  по   </a:t>
            </a:r>
            <a:r>
              <a:rPr lang="ru-RU" sz="1400" dirty="0"/>
              <a:t>заработной плате с начислениями в сумме </a:t>
            </a:r>
            <a:r>
              <a:rPr lang="ru-RU" sz="1400" dirty="0" smtClean="0"/>
              <a:t>10</a:t>
            </a:r>
            <a:r>
              <a:rPr lang="ru-RU" sz="1400" dirty="0"/>
              <a:t> </a:t>
            </a:r>
            <a:r>
              <a:rPr lang="ru-RU" sz="1400" dirty="0" smtClean="0"/>
              <a:t>185,7 тыс. рублей </a:t>
            </a:r>
            <a:r>
              <a:rPr lang="ru-RU" sz="1400" dirty="0"/>
              <a:t>или </a:t>
            </a:r>
            <a:r>
              <a:rPr lang="ru-RU" sz="1400" dirty="0" smtClean="0"/>
              <a:t>66,9 </a:t>
            </a:r>
            <a:r>
              <a:rPr lang="ru-RU" sz="1400" dirty="0"/>
              <a:t>% от всех </a:t>
            </a:r>
            <a:r>
              <a:rPr lang="ru-RU" sz="1400" dirty="0" smtClean="0"/>
              <a:t>расходов. Всего </a:t>
            </a:r>
            <a:r>
              <a:rPr lang="ru-RU" sz="1400" dirty="0"/>
              <a:t>на социально-защищенные статьи направлено </a:t>
            </a:r>
            <a:r>
              <a:rPr lang="ru-RU" sz="1400" dirty="0" smtClean="0"/>
              <a:t>13 050,8 тыс. рублей </a:t>
            </a:r>
            <a:r>
              <a:rPr lang="ru-RU" sz="1400" dirty="0"/>
              <a:t>или </a:t>
            </a:r>
            <a:r>
              <a:rPr lang="ru-RU" sz="1400" dirty="0" smtClean="0"/>
              <a:t>85,7</a:t>
            </a:r>
            <a:r>
              <a:rPr lang="ru-RU" sz="1400" dirty="0" smtClean="0"/>
              <a:t> </a:t>
            </a:r>
            <a:r>
              <a:rPr lang="ru-RU" sz="1400" dirty="0"/>
              <a:t>% от всех расходов. 	</a:t>
            </a:r>
          </a:p>
          <a:p>
            <a:r>
              <a:rPr lang="be-BY" sz="1400" dirty="0"/>
              <a:t> </a:t>
            </a:r>
            <a:r>
              <a:rPr lang="be-BY" sz="1400" dirty="0" smtClean="0"/>
              <a:t>           На </a:t>
            </a:r>
            <a:r>
              <a:rPr lang="be-BY" sz="1400" dirty="0"/>
              <a:t>1 </a:t>
            </a:r>
            <a:r>
              <a:rPr lang="be-BY" sz="1400" dirty="0" smtClean="0"/>
              <a:t>июл</a:t>
            </a:r>
            <a:r>
              <a:rPr lang="ru-RU" sz="1400" dirty="0" smtClean="0"/>
              <a:t>я</a:t>
            </a:r>
            <a:r>
              <a:rPr lang="be-BY" sz="1400" dirty="0" smtClean="0"/>
              <a:t> </a:t>
            </a:r>
            <a:r>
              <a:rPr lang="be-BY" sz="1400" dirty="0"/>
              <a:t>2021 г. задолженность по всем видам долговых обязательств в целом по району составила </a:t>
            </a:r>
            <a:r>
              <a:rPr lang="be-BY" sz="1400" dirty="0" smtClean="0"/>
              <a:t>1 215,9 тыс. рублей. </a:t>
            </a:r>
            <a:r>
              <a:rPr lang="be-BY" sz="1400" dirty="0"/>
              <a:t>Прямой долг органов местного управления и самоуправления составляет </a:t>
            </a:r>
            <a:r>
              <a:rPr lang="ru-RU" sz="1400" dirty="0"/>
              <a:t>839 300,00 </a:t>
            </a:r>
            <a:r>
              <a:rPr lang="be-BY" sz="1400" dirty="0"/>
              <a:t>рубля, в том числе облигационные займы – </a:t>
            </a:r>
            <a:r>
              <a:rPr lang="be-BY" sz="1400" dirty="0" smtClean="0"/>
              <a:t>712,7 тыс.</a:t>
            </a:r>
            <a:r>
              <a:rPr lang="ru-RU" sz="1400" dirty="0" smtClean="0"/>
              <a:t> </a:t>
            </a:r>
            <a:r>
              <a:rPr lang="be-BY" sz="1400" dirty="0" smtClean="0"/>
              <a:t>рублей. </a:t>
            </a:r>
            <a:r>
              <a:rPr lang="be-BY" sz="1400" dirty="0"/>
              <a:t>Гарантированный долг – </a:t>
            </a:r>
            <a:r>
              <a:rPr lang="ru-RU" sz="1400" dirty="0"/>
              <a:t> </a:t>
            </a:r>
            <a:r>
              <a:rPr lang="ru-RU" sz="1400" dirty="0" smtClean="0"/>
              <a:t>503,2 тыс.</a:t>
            </a:r>
            <a:r>
              <a:rPr lang="be-BY" sz="1400" dirty="0" smtClean="0"/>
              <a:t> рублей.</a:t>
            </a:r>
            <a:endParaRPr lang="ru-RU" sz="1400" dirty="0"/>
          </a:p>
          <a:p>
            <a:r>
              <a:rPr lang="ru-RU" sz="1400" dirty="0" smtClean="0"/>
              <a:t>Кредиторская </a:t>
            </a:r>
            <a:r>
              <a:rPr lang="ru-RU" sz="1400" dirty="0"/>
              <a:t>задолженность  на 1 </a:t>
            </a:r>
            <a:r>
              <a:rPr lang="ru-RU" sz="1400" dirty="0" smtClean="0"/>
              <a:t>июля </a:t>
            </a:r>
            <a:r>
              <a:rPr lang="ru-RU" sz="1400" dirty="0"/>
              <a:t>2021 года составила </a:t>
            </a:r>
            <a:r>
              <a:rPr lang="ru-RU" sz="1400" dirty="0" smtClean="0"/>
              <a:t>134,2 тыс. рублей, </a:t>
            </a:r>
            <a:r>
              <a:rPr lang="ru-RU" sz="1400" dirty="0"/>
              <a:t>в том числе по социально-значимым </a:t>
            </a:r>
            <a:r>
              <a:rPr lang="ru-RU" sz="1400" dirty="0" smtClean="0"/>
              <a:t>статьям </a:t>
            </a:r>
            <a:r>
              <a:rPr lang="ru-RU" sz="1400" dirty="0" smtClean="0"/>
              <a:t>70,7 тыс.</a:t>
            </a:r>
            <a:r>
              <a:rPr lang="ru-RU" sz="1400" dirty="0" smtClean="0"/>
              <a:t> рублей. </a:t>
            </a:r>
            <a:r>
              <a:rPr lang="ru-RU" sz="1400" dirty="0" smtClean="0"/>
              <a:t>Просроченная </a:t>
            </a:r>
            <a:r>
              <a:rPr lang="ru-RU" sz="1400" dirty="0"/>
              <a:t>кредиторская задолженность на </a:t>
            </a:r>
            <a:r>
              <a:rPr lang="ru-RU" sz="1400" dirty="0" smtClean="0"/>
              <a:t>01.07.2021 </a:t>
            </a:r>
            <a:r>
              <a:rPr lang="ru-RU" sz="1400" dirty="0"/>
              <a:t>г составила – </a:t>
            </a:r>
            <a:r>
              <a:rPr lang="ru-RU" sz="1400" dirty="0" smtClean="0"/>
              <a:t>29,4 тыс. рублей, </a:t>
            </a:r>
            <a:r>
              <a:rPr lang="ru-RU" sz="1400" dirty="0"/>
              <a:t>по социально-значимым статьям  </a:t>
            </a:r>
            <a:r>
              <a:rPr lang="ru-RU" sz="1400" dirty="0" smtClean="0"/>
              <a:t>9,8 тыс. рублей.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           Бюджет </a:t>
            </a:r>
            <a:r>
              <a:rPr lang="ru-RU" sz="1400" dirty="0"/>
              <a:t>района является дотационным. Собственные поступления </a:t>
            </a:r>
            <a:r>
              <a:rPr lang="ru-RU" sz="1400" dirty="0" smtClean="0"/>
              <a:t>за 1 полугодие 2021 </a:t>
            </a:r>
            <a:r>
              <a:rPr lang="ru-RU" sz="1400" dirty="0"/>
              <a:t>год составили </a:t>
            </a:r>
            <a:r>
              <a:rPr lang="ru-RU" sz="1400" dirty="0"/>
              <a:t>5 513,1 тыс. рублей или </a:t>
            </a:r>
            <a:r>
              <a:rPr lang="ru-RU" sz="1400" dirty="0" smtClean="0"/>
              <a:t>41,8 </a:t>
            </a:r>
            <a:r>
              <a:rPr lang="ru-RU" sz="1400" dirty="0"/>
              <a:t>%, безвозмездные поступления (в </a:t>
            </a:r>
            <a:r>
              <a:rPr lang="ru-RU" sz="1400" dirty="0" err="1"/>
              <a:t>т.ч</a:t>
            </a:r>
            <a:r>
              <a:rPr lang="ru-RU" sz="1400" dirty="0"/>
              <a:t>. дотация)  - </a:t>
            </a:r>
            <a:r>
              <a:rPr lang="ru-RU" sz="1400" dirty="0" smtClean="0"/>
              <a:t>7 388,7 тыс. рублей </a:t>
            </a:r>
            <a:r>
              <a:rPr lang="ru-RU" sz="1400" dirty="0"/>
              <a:t>или </a:t>
            </a:r>
            <a:r>
              <a:rPr lang="ru-RU" sz="1400" dirty="0" smtClean="0"/>
              <a:t>58,2 </a:t>
            </a:r>
            <a:r>
              <a:rPr lang="ru-RU" sz="1400" dirty="0"/>
              <a:t>%.</a:t>
            </a:r>
          </a:p>
          <a:p>
            <a:r>
              <a:rPr lang="ru-RU" sz="1400" dirty="0" smtClean="0"/>
              <a:t>Консолидированный бюджет исполнен с де</a:t>
            </a:r>
            <a:r>
              <a:rPr lang="ru-RU" sz="1400" dirty="0" smtClean="0"/>
              <a:t>фицитом, и на 1 июля </a:t>
            </a:r>
            <a:r>
              <a:rPr lang="ru-RU" sz="1400" dirty="0"/>
              <a:t>2021 </a:t>
            </a:r>
            <a:r>
              <a:rPr lang="ru-RU" sz="1400" dirty="0" smtClean="0"/>
              <a:t>года он </a:t>
            </a:r>
            <a:r>
              <a:rPr lang="ru-RU" sz="1400" dirty="0"/>
              <a:t>составил </a:t>
            </a:r>
            <a:r>
              <a:rPr lang="ru-RU" sz="1400" dirty="0" smtClean="0"/>
              <a:t>2 024,7 </a:t>
            </a:r>
            <a:r>
              <a:rPr lang="ru-RU" sz="1400" dirty="0" err="1" smtClean="0"/>
              <a:t>тыс.рублей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6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50800" y="50800"/>
          <a:ext cx="9042400" cy="6767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20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-180528" y="381516"/>
          <a:ext cx="9029700" cy="648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3697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2"/>
          <p:cNvGraphicFramePr>
            <a:graphicFrameLocks noGrp="1" noChangeAspect="1"/>
          </p:cNvGraphicFramePr>
          <p:nvPr>
            <p:ph/>
            <p:extLst/>
          </p:nvPr>
        </p:nvGraphicFramePr>
        <p:xfrm>
          <a:off x="-1960" y="476672"/>
          <a:ext cx="8656914" cy="6468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94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924654"/>
              </p:ext>
            </p:extLst>
          </p:nvPr>
        </p:nvGraphicFramePr>
        <p:xfrm>
          <a:off x="24071" y="120625"/>
          <a:ext cx="9042400" cy="674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7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431</Words>
  <Application>Microsoft Office PowerPoint</Application>
  <PresentationFormat>Экран (4:3)</PresentationFormat>
  <Paragraphs>178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Arial Cyr</vt:lpstr>
      <vt:lpstr>Calibri</vt:lpstr>
      <vt:lpstr>Times New Roman</vt:lpstr>
      <vt:lpstr>Тема Office</vt:lpstr>
      <vt:lpstr>Презентация PowerPoint</vt:lpstr>
      <vt:lpstr>Структура бюджета</vt:lpstr>
      <vt:lpstr>Особенности формирования  бюджета Бешенковичского района на 2021 год                                                                                          </vt:lpstr>
      <vt:lpstr> Доходы и расходы Бешенковичского района на 1 января 2021 года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Umecel</dc:creator>
  <cp:lastModifiedBy>Умецкая Елена Леонидовна</cp:lastModifiedBy>
  <cp:revision>82</cp:revision>
  <cp:lastPrinted>2020-03-31T12:06:52Z</cp:lastPrinted>
  <dcterms:created xsi:type="dcterms:W3CDTF">2019-04-24T07:11:21Z</dcterms:created>
  <dcterms:modified xsi:type="dcterms:W3CDTF">2021-07-28T11:50:41Z</dcterms:modified>
</cp:coreProperties>
</file>