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  <p:sldId id="300" r:id="rId3"/>
    <p:sldId id="285" r:id="rId4"/>
    <p:sldId id="299" r:id="rId5"/>
    <p:sldId id="292" r:id="rId6"/>
    <p:sldId id="302" r:id="rId7"/>
    <p:sldId id="305" r:id="rId8"/>
    <p:sldId id="304" r:id="rId9"/>
    <p:sldId id="306" r:id="rId10"/>
  </p:sldIdLst>
  <p:sldSz cx="9144000" cy="6858000" type="screen4x3"/>
  <p:notesSz cx="6784975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мецкая Елена Леонидовна" initials="УЕЛ" lastIdx="2" clrIdx="0">
    <p:extLst>
      <p:ext uri="{19B8F6BF-5375-455C-9EA6-DF929625EA0E}">
        <p15:presenceInfo xmlns:p15="http://schemas.microsoft.com/office/powerpoint/2012/main" userId="S-1-5-21-901292189-1124696768-471799982-9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6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  </a:t>
            </a: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района </a:t>
            </a:r>
            <a:r>
              <a:rPr lang="ru-RU" sz="16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 </a:t>
            </a:r>
            <a:endParaRPr lang="ru-RU" sz="16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доходных источников  </a:t>
            </a: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(15 013,2  </a:t>
            </a: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рублей)</a:t>
            </a:r>
          </a:p>
        </c:rich>
      </c:tx>
      <c:layout>
        <c:manualLayout>
          <c:xMode val="edge"/>
          <c:yMode val="edge"/>
          <c:x val="0.28372851031416352"/>
          <c:y val="1.5616408483064247E-2"/>
        </c:manualLayout>
      </c:layout>
      <c:overlay val="0"/>
      <c:spPr>
        <a:noFill/>
        <a:ln w="27459">
          <a:noFill/>
        </a:ln>
      </c:spPr>
    </c:title>
    <c:autoTitleDeleted val="0"/>
    <c:view3D>
      <c:rotX val="3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754060324825984"/>
          <c:y val="0.29629629629629628"/>
          <c:w val="0.54060324825986084"/>
          <c:h val="0.4969135802469135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3730">
              <a:solidFill>
                <a:srgbClr val="000000"/>
              </a:solidFill>
              <a:prstDash val="solid"/>
            </a:ln>
          </c:spPr>
          <c:explosion val="23"/>
          <c:dPt>
            <c:idx val="0"/>
            <c:bubble3D val="0"/>
            <c:explosion val="16"/>
            <c:spPr>
              <a:solidFill>
                <a:srgbClr val="00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ED0-4A7A-B080-65D65CF87F7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ED0-4A7A-B080-65D65CF87F78}"/>
              </c:ext>
            </c:extLst>
          </c:dPt>
          <c:dPt>
            <c:idx val="2"/>
            <c:bubble3D val="0"/>
            <c:explosion val="25"/>
            <c:spPr>
              <a:solidFill>
                <a:srgbClr val="FF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ED0-4A7A-B080-65D65CF87F78}"/>
              </c:ext>
            </c:extLst>
          </c:dPt>
          <c:dPt>
            <c:idx val="3"/>
            <c:bubble3D val="0"/>
            <c:spPr>
              <a:solidFill>
                <a:srgbClr val="33CCCC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ED0-4A7A-B080-65D65CF87F78}"/>
              </c:ext>
            </c:extLst>
          </c:dPt>
          <c:dPt>
            <c:idx val="4"/>
            <c:bubble3D val="0"/>
            <c:explosion val="25"/>
            <c:spPr>
              <a:solidFill>
                <a:srgbClr val="FF00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ED0-4A7A-B080-65D65CF87F78}"/>
              </c:ext>
            </c:extLst>
          </c:dPt>
          <c:dPt>
            <c:idx val="5"/>
            <c:bubble3D val="0"/>
            <c:spPr>
              <a:solidFill>
                <a:srgbClr val="808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ED0-4A7A-B080-65D65CF87F78}"/>
              </c:ext>
            </c:extLst>
          </c:dPt>
          <c:dPt>
            <c:idx val="6"/>
            <c:bubble3D val="0"/>
            <c:spPr>
              <a:solidFill>
                <a:srgbClr val="00FF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ED0-4A7A-B080-65D65CF87F78}"/>
              </c:ext>
            </c:extLst>
          </c:dPt>
          <c:dPt>
            <c:idx val="7"/>
            <c:bubble3D val="0"/>
            <c:spPr>
              <a:solidFill>
                <a:srgbClr val="FF8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ED0-4A7A-B080-65D65CF87F78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ED0-4A7A-B080-65D65CF87F78}"/>
              </c:ext>
            </c:extLst>
          </c:dPt>
          <c:dPt>
            <c:idx val="9"/>
            <c:bubble3D val="0"/>
            <c:spPr>
              <a:solidFill>
                <a:srgbClr val="80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ED0-4A7A-B080-65D65CF87F78}"/>
              </c:ext>
            </c:extLst>
          </c:dPt>
          <c:dLbls>
            <c:dLbl>
              <c:idx val="0"/>
              <c:layout>
                <c:manualLayout>
                  <c:x val="-7.1953852568279746E-4"/>
                  <c:y val="-0.1739738682860248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Подоходный налог с физических лиц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838,3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52,2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D0-4A7A-B080-65D65CF87F78}"/>
                </c:ext>
              </c:extLst>
            </c:dLbl>
            <c:dLbl>
              <c:idx val="1"/>
              <c:layout>
                <c:manualLayout>
                  <c:x val="0.1699216372023564"/>
                  <c:y val="2.0338978858345722E-2"/>
                </c:manualLayout>
              </c:layout>
              <c:tx>
                <c:rich>
                  <a:bodyPr/>
                  <a:lstStyle/>
                  <a:p>
                    <a:fld id="{D31EF9D0-C368-46E4-934B-0B352D224DA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690A7CA-BA50-4F7B-9A18-FAB704D867D9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3,8 %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D0-4A7A-B080-65D65CF87F78}"/>
                </c:ext>
              </c:extLst>
            </c:dLbl>
            <c:dLbl>
              <c:idx val="2"/>
              <c:layout>
                <c:manualLayout>
                  <c:x val="0.11788005517901645"/>
                  <c:y val="6.9645851936686348E-2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Земельный налог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308,3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2,1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94943820224719"/>
                      <c:h val="0.145310224379847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ED0-4A7A-B080-65D65CF87F78}"/>
                </c:ext>
              </c:extLst>
            </c:dLbl>
            <c:dLbl>
              <c:idx val="3"/>
              <c:layout>
                <c:manualLayout>
                  <c:x val="4.9968651079819154E-2"/>
                  <c:y val="0.1430718932586271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недвижимость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173,9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7,8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99573797313913"/>
                      <c:h val="0.143643342493809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ED0-4A7A-B080-65D65CF87F78}"/>
                </c:ext>
              </c:extLst>
            </c:dLbl>
            <c:dLbl>
              <c:idx val="4"/>
              <c:layout>
                <c:manualLayout>
                  <c:x val="-2.8384776165619754E-2"/>
                  <c:y val="0.2196102954235984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добавленную стоимость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265,0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15,1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74999999999997"/>
                      <c:h val="0.136729323308270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ED0-4A7A-B080-65D65CF87F78}"/>
                </c:ext>
              </c:extLst>
            </c:dLbl>
            <c:dLbl>
              <c:idx val="5"/>
              <c:layout>
                <c:manualLayout>
                  <c:x val="-7.6396844501072453E-2"/>
                  <c:y val="0.20966625527833493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при упрощенной системе налогообложения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356,6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2,4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D0-4A7A-B080-65D65CF87F78}"/>
                </c:ext>
              </c:extLst>
            </c:dLbl>
            <c:dLbl>
              <c:idx val="6"/>
              <c:layout>
                <c:manualLayout>
                  <c:x val="-0.13530865445870346"/>
                  <c:y val="8.5498748406105829E-2"/>
                </c:manualLayout>
              </c:layout>
              <c:tx>
                <c:rich>
                  <a:bodyPr/>
                  <a:lstStyle/>
                  <a:p>
                    <a:fld id="{D4F2E82A-C92C-454B-A8CF-950585BACF9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282,6</a:t>
                    </a:r>
                  </a:p>
                  <a:p>
                    <a:r>
                      <a:rPr lang="ru-RU" baseline="0" dirty="0" smtClean="0"/>
                      <a:t>1,9 %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ED0-4A7A-B080-65D65CF87F78}"/>
                </c:ext>
              </c:extLst>
            </c:dLbl>
            <c:dLbl>
              <c:idx val="7"/>
              <c:layout>
                <c:manualLayout>
                  <c:x val="-9.1757463284689755E-2"/>
                  <c:y val="-7.2054921680279202E-2"/>
                </c:manualLayout>
              </c:layout>
              <c:tx>
                <c:rich>
                  <a:bodyPr/>
                  <a:lstStyle/>
                  <a:p>
                    <a:fld id="{23AFC5A9-7DE9-4632-9601-21E5A560DA2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0DF4561-B65C-4CDD-820C-B8BB0551E67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3,2 %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ED0-4A7A-B080-65D65CF87F78}"/>
                </c:ext>
              </c:extLst>
            </c:dLbl>
            <c:dLbl>
              <c:idx val="8"/>
              <c:layout>
                <c:manualLayout>
                  <c:x val="8.0212715521550015E-2"/>
                  <c:y val="-8.7910619730378392E-2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Компенсации расходов государства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873,3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5,8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D0-4A7A-B080-65D65CF87F78}"/>
                </c:ext>
              </c:extLst>
            </c:dLbl>
            <c:dLbl>
              <c:idx val="9"/>
              <c:layout>
                <c:manualLayout>
                  <c:x val="0.14516660930636444"/>
                  <c:y val="-4.7951997434709646E-2"/>
                </c:manualLayout>
              </c:layout>
              <c:tx>
                <c:rich>
                  <a:bodyPr/>
                  <a:lstStyle/>
                  <a:p>
                    <a:pPr>
                      <a:defRPr sz="1081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Прочие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859,5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5,7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54236440375865"/>
                      <c:h val="0.116992725212913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ED0-4A7A-B080-65D65CF87F78}"/>
                </c:ext>
              </c:extLst>
            </c:dLbl>
            <c:numFmt formatCode="\О\с\н\о\в\н\о\й" sourceLinked="0"/>
            <c:spPr>
              <a:noFill/>
              <a:ln w="27459">
                <a:noFill/>
              </a:ln>
            </c:spPr>
            <c:txPr>
              <a:bodyPr/>
              <a:lstStyle/>
              <a:p>
                <a:pPr>
                  <a:defRPr sz="1081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Лист3!$A$1:$A$10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с индивидуальных предпринимателей</c:v>
                </c:pt>
                <c:pt idx="7">
                  <c:v>Единый налог для производителей с/х продукции</c:v>
                </c:pt>
                <c:pt idx="8">
                  <c:v>Компенсации расходов государства</c:v>
                </c:pt>
                <c:pt idx="9">
                  <c:v>Прочие</c:v>
                </c:pt>
              </c:strCache>
            </c:strRef>
          </c:cat>
          <c:val>
            <c:numRef>
              <c:f>Лист3!$B$1:$B$10</c:f>
              <c:numCache>
                <c:formatCode>#,##0.0</c:formatCode>
                <c:ptCount val="10"/>
                <c:pt idx="0">
                  <c:v>7838.3</c:v>
                </c:pt>
                <c:pt idx="1">
                  <c:v>569</c:v>
                </c:pt>
                <c:pt idx="2">
                  <c:v>308.3</c:v>
                </c:pt>
                <c:pt idx="3">
                  <c:v>1173.9000000000001</c:v>
                </c:pt>
                <c:pt idx="4">
                  <c:v>2265</c:v>
                </c:pt>
                <c:pt idx="5">
                  <c:v>356.6</c:v>
                </c:pt>
                <c:pt idx="6">
                  <c:v>282.60000000000002</c:v>
                </c:pt>
                <c:pt idx="7">
                  <c:v>486.7</c:v>
                </c:pt>
                <c:pt idx="8">
                  <c:v>873.3</c:v>
                </c:pt>
                <c:pt idx="9">
                  <c:v>859.5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ED0-4A7A-B080-65D65CF87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459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2054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27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aseline="0" dirty="0">
                <a:latin typeface="Times New Roman" panose="02020603050405020304" pitchFamily="18" charset="0"/>
              </a:rPr>
              <a:t>Динамика поступления доходов бюджета района
за </a:t>
            </a:r>
            <a:r>
              <a:rPr lang="ru-RU" sz="1600" baseline="0" dirty="0" smtClean="0">
                <a:latin typeface="Times New Roman" panose="02020603050405020304" pitchFamily="18" charset="0"/>
              </a:rPr>
              <a:t>2021 год – 14 172, 4 тыс. рублей/ 2022 год – 15 013,2 тыс. рублей, 105,9 % </a:t>
            </a:r>
            <a:endParaRPr lang="ru-RU" sz="1600" baseline="0" dirty="0">
              <a:latin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454289732770746"/>
          <c:y val="0"/>
        </c:manualLayout>
      </c:layout>
      <c:overlay val="0"/>
      <c:spPr>
        <a:noFill/>
        <a:ln w="3263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1174346877526387E-2"/>
          <c:y val="0.13328408086908997"/>
          <c:w val="0.94589078263951187"/>
          <c:h val="0.71844902879139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 2021 года</c:v>
                </c:pt>
              </c:strCache>
            </c:strRef>
          </c:tx>
          <c:spPr>
            <a:solidFill>
              <a:srgbClr val="00FF00"/>
            </a:solidFill>
            <a:ln w="163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86824589964229E-2"/>
                  <c:y val="-1.2091233092224622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baseline="0" dirty="0" smtClean="0"/>
                      <a:t>7 214,6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82700421940915E-2"/>
                      <c:h val="5.44869272665160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3D9-401F-B550-C36D2D027122}"/>
                </c:ext>
              </c:extLst>
            </c:dLbl>
            <c:dLbl>
              <c:idx val="1"/>
              <c:layout>
                <c:manualLayout>
                  <c:x val="-4.1560654246791853E-2"/>
                  <c:y val="1.9574046658649973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-586,6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55751575356876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D9-401F-B550-C36D2D027122}"/>
                </c:ext>
              </c:extLst>
            </c:dLbl>
            <c:dLbl>
              <c:idx val="2"/>
              <c:layout>
                <c:manualLayout>
                  <c:x val="-6.493349723689602E-3"/>
                  <c:y val="4.2896859599925565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252,7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049281814456734E-2"/>
                      <c:h val="5.84061396467832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3D9-401F-B550-C36D2D027122}"/>
                </c:ext>
              </c:extLst>
            </c:dLbl>
            <c:dLbl>
              <c:idx val="3"/>
              <c:layout>
                <c:manualLayout>
                  <c:x val="-1.2900514198844599E-2"/>
                  <c:y val="-1.0379782948383078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017,3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009671751027377E-2"/>
                      <c:h val="4.46848938405468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3D9-401F-B550-C36D2D027122}"/>
                </c:ext>
              </c:extLst>
            </c:dLbl>
            <c:dLbl>
              <c:idx val="4"/>
              <c:layout>
                <c:manualLayout>
                  <c:x val="-2.6972103170649006E-3"/>
                  <c:y val="-7.658277571066948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2</a:t>
                    </a:r>
                    <a:r>
                      <a:rPr lang="en-US" baseline="0" dirty="0" smtClean="0"/>
                      <a:t> 125,8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81630618957444E-2"/>
                      <c:h val="7.29309876075738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3D9-401F-B550-C36D2D027122}"/>
                </c:ext>
              </c:extLst>
            </c:dLbl>
            <c:dLbl>
              <c:idx val="5"/>
              <c:layout>
                <c:manualLayout>
                  <c:x val="-2.9009855711413485E-2"/>
                  <c:y val="1.6586623235693935E-2"/>
                </c:manualLayout>
              </c:layout>
              <c:tx>
                <c:rich>
                  <a:bodyPr/>
                  <a:lstStyle/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777,6</a:t>
                    </a:r>
                  </a:p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115658345982481E-2"/>
                      <c:h val="5.20237523940459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3D9-401F-B550-C36D2D027122}"/>
                </c:ext>
              </c:extLst>
            </c:dLbl>
            <c:dLbl>
              <c:idx val="6"/>
              <c:layout>
                <c:manualLayout>
                  <c:x val="-1.5277538987851306E-2"/>
                  <c:y val="1.2851880742699279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832,9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894570140757728E-2"/>
                      <c:h val="3.12837598945139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3D9-401F-B550-C36D2D027122}"/>
                </c:ext>
              </c:extLst>
            </c:dLbl>
            <c:dLbl>
              <c:idx val="7"/>
              <c:layout>
                <c:manualLayout>
                  <c:x val="-1.2264288105353183E-2"/>
                  <c:y val="6.280954295571557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2</a:t>
                    </a:r>
                    <a:r>
                      <a:rPr lang="en-US" baseline="0" dirty="0" smtClean="0"/>
                      <a:t> 538,1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139208648746873E-2"/>
                      <c:h val="5.25272663377227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3D9-401F-B550-C36D2D027122}"/>
                </c:ext>
              </c:extLst>
            </c:dLbl>
            <c:numFmt formatCode="\О\с\н\о\в\н\о\й" sourceLinked="0"/>
            <c:spPr>
              <a:noFill/>
              <a:ln w="3263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налог, 108,6 %</c:v>
                </c:pt>
                <c:pt idx="1">
                  <c:v>Налог на прибыль, -97,0 %</c:v>
                </c:pt>
                <c:pt idx="2">
                  <c:v>Земельный налог, 122 %</c:v>
                </c:pt>
                <c:pt idx="3">
                  <c:v>Налог на недвижимость, 115,4 %</c:v>
                </c:pt>
                <c:pt idx="4">
                  <c:v>НДС, 106,5 %</c:v>
                </c:pt>
                <c:pt idx="5">
                  <c:v>Иные налоги от выручки, 144,8 %</c:v>
                </c:pt>
                <c:pt idx="6">
                  <c:v>Компенсация расходов государства, 104,9 %</c:v>
                </c:pt>
                <c:pt idx="7">
                  <c:v>Прочие, 33,9 %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7214.6</c:v>
                </c:pt>
                <c:pt idx="1">
                  <c:v>-586.6</c:v>
                </c:pt>
                <c:pt idx="2">
                  <c:v>252.7</c:v>
                </c:pt>
                <c:pt idx="3">
                  <c:v>1017.3</c:v>
                </c:pt>
                <c:pt idx="4">
                  <c:v>2125.8000000000002</c:v>
                </c:pt>
                <c:pt idx="5" formatCode="0.0">
                  <c:v>777.6</c:v>
                </c:pt>
                <c:pt idx="6">
                  <c:v>832.9</c:v>
                </c:pt>
                <c:pt idx="7">
                  <c:v>2538.1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D9-401F-B550-C36D2D0271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2022 года</c:v>
                </c:pt>
              </c:strCache>
            </c:strRef>
          </c:tx>
          <c:spPr>
            <a:solidFill>
              <a:srgbClr val="FF0000"/>
            </a:solidFill>
            <a:ln w="163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3140301238426812E-2"/>
                  <c:y val="1.457949232880150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7</a:t>
                    </a:r>
                    <a:r>
                      <a:rPr lang="en-US" baseline="0" dirty="0" smtClean="0"/>
                      <a:t> 838,3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315049226441625E-2"/>
                      <c:h val="5.44869272665160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3D9-401F-B550-C36D2D027122}"/>
                </c:ext>
              </c:extLst>
            </c:dLbl>
            <c:dLbl>
              <c:idx val="1"/>
              <c:layout>
                <c:manualLayout>
                  <c:x val="6.3582400301228168E-3"/>
                  <c:y val="-4.375862342448433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569,0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796006511844244E-2"/>
                      <c:h val="4.66485025059814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03D9-401F-B550-C36D2D027122}"/>
                </c:ext>
              </c:extLst>
            </c:dLbl>
            <c:dLbl>
              <c:idx val="2"/>
              <c:layout>
                <c:manualLayout>
                  <c:x val="1.6190987762698748E-3"/>
                  <c:y val="6.5974068645888728E-3"/>
                </c:manualLayout>
              </c:layout>
              <c:tx>
                <c:rich>
                  <a:bodyPr/>
                  <a:lstStyle/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308,3</a:t>
                    </a:r>
                  </a:p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476793248945149E-2"/>
                      <c:h val="5.98267769847801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3D9-401F-B550-C36D2D027122}"/>
                </c:ext>
              </c:extLst>
            </c:dLbl>
            <c:dLbl>
              <c:idx val="3"/>
              <c:layout>
                <c:manualLayout>
                  <c:x val="2.8067339846235655E-2"/>
                  <c:y val="6.467320848781458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173,9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139208648746873E-2"/>
                      <c:h val="5.25272663377227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03D9-401F-B550-C36D2D027122}"/>
                </c:ext>
              </c:extLst>
            </c:dLbl>
            <c:dLbl>
              <c:idx val="4"/>
              <c:layout>
                <c:manualLayout>
                  <c:x val="3.1854544678928912E-2"/>
                  <c:y val="1.913281951506172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baseline="0" dirty="0" smtClean="0"/>
                      <a:t>2 265,0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301039901657856E-2"/>
                      <c:h val="7.01637767875851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03D9-401F-B550-C36D2D027122}"/>
                </c:ext>
              </c:extLst>
            </c:dLbl>
            <c:dLbl>
              <c:idx val="5"/>
              <c:layout>
                <c:manualLayout>
                  <c:x val="1.0687455264149532E-2"/>
                  <c:y val="-1.3144484295442556E-4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125,9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560027926895767E-2"/>
                      <c:h val="6.29795426036719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3D9-401F-B550-C36D2D027122}"/>
                </c:ext>
              </c:extLst>
            </c:dLbl>
            <c:dLbl>
              <c:idx val="6"/>
              <c:layout>
                <c:manualLayout>
                  <c:x val="8.4727476069115901E-4"/>
                  <c:y val="-1.606149262470199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873,3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236342292656457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03D9-401F-B550-C36D2D027122}"/>
                </c:ext>
              </c:extLst>
            </c:dLbl>
            <c:dLbl>
              <c:idx val="7"/>
              <c:layout>
                <c:manualLayout>
                  <c:x val="5.4731607916098067E-3"/>
                  <c:y val="-1.9355853101563573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859,5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62221336257018E-2"/>
                      <c:h val="4.396204832557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3D9-401F-B550-C36D2D027122}"/>
                </c:ext>
              </c:extLst>
            </c:dLbl>
            <c:numFmt formatCode="\О\с\н\о\в\н\о\й" sourceLinked="0"/>
            <c:spPr>
              <a:noFill/>
              <a:ln w="3263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налог, 108,6 %</c:v>
                </c:pt>
                <c:pt idx="1">
                  <c:v>Налог на прибыль, -97,0 %</c:v>
                </c:pt>
                <c:pt idx="2">
                  <c:v>Земельный налог, 122 %</c:v>
                </c:pt>
                <c:pt idx="3">
                  <c:v>Налог на недвижимость, 115,4 %</c:v>
                </c:pt>
                <c:pt idx="4">
                  <c:v>НДС, 106,5 %</c:v>
                </c:pt>
                <c:pt idx="5">
                  <c:v>Иные налоги от выручки, 144,8 %</c:v>
                </c:pt>
                <c:pt idx="6">
                  <c:v>Компенсация расходов государства, 104,9 %</c:v>
                </c:pt>
                <c:pt idx="7">
                  <c:v>Прочие, 33,9 %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7838.3</c:v>
                </c:pt>
                <c:pt idx="1">
                  <c:v>569</c:v>
                </c:pt>
                <c:pt idx="2">
                  <c:v>308.3</c:v>
                </c:pt>
                <c:pt idx="3">
                  <c:v>1173.9000000000001</c:v>
                </c:pt>
                <c:pt idx="4">
                  <c:v>2265</c:v>
                </c:pt>
                <c:pt idx="5" formatCode="0.0">
                  <c:v>1125.9000000000001</c:v>
                </c:pt>
                <c:pt idx="6">
                  <c:v>873.3</c:v>
                </c:pt>
                <c:pt idx="7">
                  <c:v>859.5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3D9-401F-B550-C36D2D027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647760"/>
        <c:axId val="1"/>
      </c:barChart>
      <c:catAx>
        <c:axId val="15264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8158">
            <a:noFill/>
          </a:ln>
        </c:spPr>
        <c:txPr>
          <a:bodyPr rot="-2700000" vert="horz"/>
          <a:lstStyle/>
          <a:p>
            <a:pPr>
              <a:defRPr sz="102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2647760"/>
        <c:crosses val="autoZero"/>
        <c:crossBetween val="between"/>
      </c:valAx>
      <c:spPr>
        <a:solidFill>
          <a:srgbClr val="CCFFFF"/>
        </a:solidFill>
        <a:ln w="32634">
          <a:noFill/>
        </a:ln>
      </c:spPr>
    </c:plotArea>
    <c:legend>
      <c:legendPos val="r"/>
      <c:layout>
        <c:manualLayout>
          <c:xMode val="edge"/>
          <c:yMode val="edge"/>
          <c:x val="0.70653678827554356"/>
          <c:y val="0.15258214558623212"/>
          <c:w val="0.25173850634318762"/>
          <c:h val="0.15023472540615967"/>
        </c:manualLayout>
      </c:layout>
      <c:overlay val="0"/>
      <c:spPr>
        <a:solidFill>
          <a:srgbClr val="FFFFFF"/>
        </a:solidFill>
        <a:ln w="4079">
          <a:solidFill>
            <a:srgbClr val="000000"/>
          </a:solidFill>
          <a:prstDash val="solid"/>
        </a:ln>
      </c:spPr>
      <c:txPr>
        <a:bodyPr/>
        <a:lstStyle/>
        <a:p>
          <a:pPr>
            <a:defRPr sz="9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2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собственных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</a:p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 год (план на год 14 665,2 тыс. рублей, факт 15 013,2 тыс. рублей, выполнение 102,4 %)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7.831460674157302E-2"/>
          <c:y val="1.1416897167393693E-2"/>
        </c:manualLayout>
      </c:layout>
      <c:overlay val="0"/>
      <c:spPr>
        <a:noFill/>
        <a:ln w="2576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606675218968416E-2"/>
          <c:y val="0.14662771981376319"/>
          <c:w val="0.94444444444444442"/>
          <c:h val="0.70389905420203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план  2022</c:v>
                </c:pt>
              </c:strCache>
            </c:strRef>
          </c:tx>
          <c:spPr>
            <a:solidFill>
              <a:srgbClr val="FF00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2257439368226486E-3"/>
                  <c:y val="-1.461226153274299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7 781,3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93032823144288E-2"/>
                      <c:h val="3.8470557795751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D6C-48AF-953E-B430365A1802}"/>
                </c:ext>
              </c:extLst>
            </c:dLbl>
            <c:dLbl>
              <c:idx val="1"/>
              <c:layout>
                <c:manualLayout>
                  <c:x val="1.5855746262054327E-2"/>
                  <c:y val="-1.0904596710785846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542,5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998650800672393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D6C-48AF-953E-B430365A1802}"/>
                </c:ext>
              </c:extLst>
            </c:dLbl>
            <c:dLbl>
              <c:idx val="2"/>
              <c:layout>
                <c:manualLayout>
                  <c:x val="9.0161216293175497E-3"/>
                  <c:y val="-7.39589568620037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304,5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28987879324066E-2"/>
                      <c:h val="3.4717332644946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6C-48AF-953E-B430365A1802}"/>
                </c:ext>
              </c:extLst>
            </c:dLbl>
            <c:dLbl>
              <c:idx val="3"/>
              <c:layout>
                <c:manualLayout>
                  <c:x val="1.527366071354461E-3"/>
                  <c:y val="5.9135462487730651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1 099,4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728987879324077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D6C-48AF-953E-B430365A1802}"/>
                </c:ext>
              </c:extLst>
            </c:dLbl>
            <c:dLbl>
              <c:idx val="4"/>
              <c:layout>
                <c:manualLayout>
                  <c:x val="-3.0405091568610106E-3"/>
                  <c:y val="-5.876752656404206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2 211,0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43685304786339"/>
                      <c:h val="3.8470557795751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D6C-48AF-953E-B430365A1802}"/>
                </c:ext>
              </c:extLst>
            </c:dLbl>
            <c:dLbl>
              <c:idx val="5"/>
              <c:layout>
                <c:manualLayout>
                  <c:x val="6.1296962486573695E-4"/>
                  <c:y val="7.422168221996922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865,3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380673272582498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D6C-48AF-953E-B430365A1802}"/>
                </c:ext>
              </c:extLst>
            </c:dLbl>
            <c:dLbl>
              <c:idx val="6"/>
              <c:layout>
                <c:manualLayout>
                  <c:x val="-2.9098082367513153E-2"/>
                  <c:y val="-1.0239507482290761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1 861,2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120786516853922E-2"/>
                      <c:h val="4.97302332481666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D6C-48AF-953E-B430365A1802}"/>
                </c:ext>
              </c:extLst>
            </c:dLbl>
            <c:dLbl>
              <c:idx val="7"/>
              <c:layout>
                <c:manualLayout>
                  <c:x val="-1.0648499817548977E-2"/>
                  <c:y val="-9.9328734350683789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8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 100,7 %</c:v>
                </c:pt>
                <c:pt idx="1">
                  <c:v>Налог на прибыль 104,9 %</c:v>
                </c:pt>
                <c:pt idx="2">
                  <c:v>Земельный налог 101,2 %</c:v>
                </c:pt>
                <c:pt idx="3">
                  <c:v>Налог на недвижимость 106,8 %</c:v>
                </c:pt>
                <c:pt idx="4">
                  <c:v>НДС 102,4 %</c:v>
                </c:pt>
                <c:pt idx="5">
                  <c:v>Компенсация расходов государства     100,9 %</c:v>
                </c:pt>
                <c:pt idx="6">
                  <c:v>Прочие  106,7 %</c:v>
                </c:pt>
              </c:strCache>
            </c:strRef>
          </c:cat>
          <c:val>
            <c:numRef>
              <c:f>Лист2!$B$2:$B$8</c:f>
              <c:numCache>
                <c:formatCode>#,##0.0</c:formatCode>
                <c:ptCount val="7"/>
                <c:pt idx="0">
                  <c:v>7781.3</c:v>
                </c:pt>
                <c:pt idx="1">
                  <c:v>542.5</c:v>
                </c:pt>
                <c:pt idx="2">
                  <c:v>304.5</c:v>
                </c:pt>
                <c:pt idx="3">
                  <c:v>1099.4000000000001</c:v>
                </c:pt>
                <c:pt idx="4">
                  <c:v>2211</c:v>
                </c:pt>
                <c:pt idx="5">
                  <c:v>865.3</c:v>
                </c:pt>
                <c:pt idx="6">
                  <c:v>1861.2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6C-48AF-953E-B430365A1802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факт 2022</c:v>
                </c:pt>
              </c:strCache>
            </c:strRef>
          </c:tx>
          <c:spPr>
            <a:solidFill>
              <a:srgbClr val="00FF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448736841690115E-2"/>
                  <c:y val="5.332263900005315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7 838,3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33482261346539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D6C-48AF-953E-B430365A1802}"/>
                </c:ext>
              </c:extLst>
            </c:dLbl>
            <c:dLbl>
              <c:idx val="1"/>
              <c:layout>
                <c:manualLayout>
                  <c:x val="1.555321337036329E-2"/>
                  <c:y val="4.148278439954510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569,0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61662832876228E-2"/>
                      <c:h val="4.2223782946556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D6C-48AF-953E-B430365A1802}"/>
                </c:ext>
              </c:extLst>
            </c:dLbl>
            <c:dLbl>
              <c:idx val="2"/>
              <c:layout>
                <c:manualLayout>
                  <c:x val="2.3886689374502345E-2"/>
                  <c:y val="-3.706900895498827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308,3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85167654604988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9D6C-48AF-953E-B430365A1802}"/>
                </c:ext>
              </c:extLst>
            </c:dLbl>
            <c:dLbl>
              <c:idx val="3"/>
              <c:layout>
                <c:manualLayout>
                  <c:x val="2.1085182255736842E-2"/>
                  <c:y val="1.362685902030698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1 173,9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605392373706102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D6C-48AF-953E-B430365A1802}"/>
                </c:ext>
              </c:extLst>
            </c:dLbl>
            <c:dLbl>
              <c:idx val="4"/>
              <c:layout>
                <c:manualLayout>
                  <c:x val="1.9772073785720604E-2"/>
                  <c:y val="8.0209672297637258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2 265,0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155954171458901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9D6C-48AF-953E-B430365A1802}"/>
                </c:ext>
              </c:extLst>
            </c:dLbl>
            <c:dLbl>
              <c:idx val="5"/>
              <c:layout>
                <c:manualLayout>
                  <c:x val="1.9634955249327395E-2"/>
                  <c:y val="7.28604061618069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873,3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03145182694854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D6C-48AF-953E-B430365A1802}"/>
                </c:ext>
              </c:extLst>
            </c:dLbl>
            <c:dLbl>
              <c:idx val="6"/>
              <c:layout>
                <c:manualLayout>
                  <c:x val="1.2085731218267705E-2"/>
                  <c:y val="1.415222567439505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1 985,4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266853932584273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D6C-48AF-953E-B430365A1802}"/>
                </c:ext>
              </c:extLst>
            </c:dLbl>
            <c:dLbl>
              <c:idx val="7"/>
              <c:layout>
                <c:manualLayout>
                  <c:x val="1.1573640543254242E-2"/>
                  <c:y val="-4.813113279599282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tx2">
                          <a:lumMod val="75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336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 100,7 %</c:v>
                </c:pt>
                <c:pt idx="1">
                  <c:v>Налог на прибыль 104,9 %</c:v>
                </c:pt>
                <c:pt idx="2">
                  <c:v>Земельный налог 101,2 %</c:v>
                </c:pt>
                <c:pt idx="3">
                  <c:v>Налог на недвижимость 106,8 %</c:v>
                </c:pt>
                <c:pt idx="4">
                  <c:v>НДС 102,4 %</c:v>
                </c:pt>
                <c:pt idx="5">
                  <c:v>Компенсация расходов государства     100,9 %</c:v>
                </c:pt>
                <c:pt idx="6">
                  <c:v>Прочие  106,7 %</c:v>
                </c:pt>
              </c:strCache>
            </c:strRef>
          </c:cat>
          <c:val>
            <c:numRef>
              <c:f>Лист2!$C$2:$C$8</c:f>
              <c:numCache>
                <c:formatCode>0.0</c:formatCode>
                <c:ptCount val="7"/>
                <c:pt idx="0" formatCode="#,##0">
                  <c:v>7838.3</c:v>
                </c:pt>
                <c:pt idx="1">
                  <c:v>569</c:v>
                </c:pt>
                <c:pt idx="2">
                  <c:v>308.3</c:v>
                </c:pt>
                <c:pt idx="3" formatCode="General">
                  <c:v>1173.9000000000001</c:v>
                </c:pt>
                <c:pt idx="4">
                  <c:v>2265</c:v>
                </c:pt>
                <c:pt idx="5" formatCode="General">
                  <c:v>873.3</c:v>
                </c:pt>
                <c:pt idx="6">
                  <c:v>1985.4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6C-48AF-953E-B430365A1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71264"/>
        <c:axId val="1"/>
      </c:barChart>
      <c:catAx>
        <c:axId val="14467126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9661">
            <a:noFill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0"/>
        <c:lblAlgn val="ctr"/>
        <c:lblOffset val="1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44671264"/>
        <c:crosses val="autoZero"/>
        <c:crossBetween val="between"/>
      </c:valAx>
      <c:spPr>
        <a:solidFill>
          <a:srgbClr val="FFFF00"/>
        </a:solidFill>
        <a:ln w="2576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498910675381265"/>
          <c:y val="0.15549215406562053"/>
          <c:w val="0.22549019607843138"/>
          <c:h val="0.14550641940085593"/>
        </c:manualLayout>
      </c:layout>
      <c:overlay val="0"/>
      <c:spPr>
        <a:solidFill>
          <a:srgbClr val="FFFFFF"/>
        </a:solidFill>
        <a:ln w="3220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81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Структура расходов</a:t>
            </a:r>
          </a:p>
          <a:p>
            <a:pPr>
              <a:defRPr/>
            </a:pP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по отраслям социальной сферы района за 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2022 год</a:t>
            </a:r>
            <a:endParaRPr lang="ru-RU" sz="1800" baseline="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(Расходы социальной сферы всего за 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2022 год 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–</a:t>
            </a:r>
          </a:p>
          <a:p>
            <a:pPr>
              <a:defRPr/>
            </a:pP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23 925,5 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тыс. рублей или 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67,5 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% от всех расходов)</a:t>
            </a:r>
            <a:endParaRPr lang="ru-RU" sz="1800" baseline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8.5457901099501174E-2"/>
          <c:y val="1.6353747448235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89019016719423"/>
          <c:y val="0.30036380869058033"/>
          <c:w val="0.7225327129377338"/>
          <c:h val="0.6300309128025664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1-48BD-42DE-B8F4-19822051314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3-48BD-42DE-B8F4-19822051314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5-48BD-42DE-B8F4-19822051314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7-48BD-42DE-B8F4-19822051314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9-48BD-42DE-B8F4-19822051314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B-48BD-42DE-B8F4-198220513147}"/>
              </c:ext>
            </c:extLst>
          </c:dPt>
          <c:dLbls>
            <c:dLbl>
              <c:idx val="0"/>
              <c:layout>
                <c:manualLayout>
                  <c:x val="-0.15300595700911607"/>
                  <c:y val="-5.7090923734112037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ED5372E-C037-4F8D-9DBE-1C456BF72C6A}" type="CATEGORYNAME">
                      <a:rPr lang="ru-RU" b="1"/>
                      <a:pPr>
                        <a:defRPr sz="1200" b="1">
                          <a:solidFill>
                            <a:sysClr val="windowText" lastClr="000000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r>
                      <a:rPr lang="ru-RU" b="1" baseline="0" dirty="0" smtClean="0"/>
                      <a:t>49,1 </a:t>
                    </a:r>
                    <a:r>
                      <a:rPr lang="ru-RU" b="1" baseline="0" dirty="0" smtClean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57945569073088"/>
                      <c:h val="0.135050932852121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8BD-42DE-B8F4-198220513147}"/>
                </c:ext>
              </c:extLst>
            </c:dLbl>
            <c:dLbl>
              <c:idx val="1"/>
              <c:layout>
                <c:manualLayout>
                  <c:x val="0.26169921362612369"/>
                  <c:y val="-0.1229092755557203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DB29E65-C391-409E-8B87-F794EC4A5FC5}" type="CATEGORYNAME">
                      <a:rPr lang="ru-RU" b="1" smtClean="0"/>
                      <a:pPr>
                        <a:defRPr sz="1200" b="1">
                          <a:solidFill>
                            <a:sysClr val="windowText" lastClr="000000"/>
                          </a:solidFill>
                        </a:defRPr>
                      </a:pPr>
                      <a:t>[ИМЯ КАТЕГОРИИ]</a:t>
                    </a:fld>
                    <a:endParaRPr lang="ru-RU" b="1" baseline="0" dirty="0"/>
                  </a:p>
                  <a:p>
                    <a:pPr>
                      <a:defRPr sz="12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b="1" baseline="0" dirty="0" smtClean="0"/>
                      <a:t>31,0 </a:t>
                    </a:r>
                    <a:r>
                      <a:rPr lang="ru-RU" b="1" baseline="0" dirty="0" smtClean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61093958747814"/>
                      <c:h val="8.625916840839691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8BD-42DE-B8F4-198220513147}"/>
                </c:ext>
              </c:extLst>
            </c:dLbl>
            <c:dLbl>
              <c:idx val="2"/>
              <c:layout>
                <c:manualLayout>
                  <c:x val="-3.5771770167871537E-2"/>
                  <c:y val="0.123860369971405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69709EF-2B1C-41B9-AAE9-76576CA3A14D}" type="CATEGORYNAME">
                      <a:rPr lang="ru-RU" smtClean="0"/>
                      <a:pPr>
                        <a:defRPr sz="1200" b="1">
                          <a:solidFill>
                            <a:sysClr val="windowText" lastClr="00000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0,1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527673008083848"/>
                      <c:h val="0.117410323709536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8BD-42DE-B8F4-198220513147}"/>
                </c:ext>
              </c:extLst>
            </c:dLbl>
            <c:dLbl>
              <c:idx val="3"/>
              <c:layout>
                <c:manualLayout>
                  <c:x val="-0.10193679918450564"/>
                  <c:y val="7.514334431140521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50C8965-1E34-4662-838C-36B8497A4CA1}" type="CATEGORYNAME">
                      <a:rPr lang="ru-RU" dirty="0"/>
                      <a:pPr>
                        <a:defRPr sz="1200" b="1">
                          <a:solidFill>
                            <a:sysClr val="windowText" lastClr="00000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6,7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09173397166885"/>
                      <c:h val="6.6577003059905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8BD-42DE-B8F4-198220513147}"/>
                </c:ext>
              </c:extLst>
            </c:dLbl>
            <c:dLbl>
              <c:idx val="4"/>
              <c:layout>
                <c:manualLayout>
                  <c:x val="-3.875654805861907E-2"/>
                  <c:y val="-6.0458357917081491E-2"/>
                </c:manualLayout>
              </c:layout>
              <c:tx>
                <c:rich>
                  <a:bodyPr/>
                  <a:lstStyle/>
                  <a:p>
                    <a:fld id="{6E570533-5337-49A5-A192-83D758AF971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3,0 %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8BD-42DE-B8F4-198220513147}"/>
                </c:ext>
              </c:extLst>
            </c:dLbl>
            <c:dLbl>
              <c:idx val="5"/>
              <c:layout>
                <c:manualLayout>
                  <c:x val="0.10601427115188576"/>
                  <c:y val="-3.2051282051282198E-3"/>
                </c:manualLayout>
              </c:layout>
              <c:tx>
                <c:rich>
                  <a:bodyPr/>
                  <a:lstStyle/>
                  <a:p>
                    <a:fld id="{066042CE-F583-42B2-BAD7-A5449F69AD2F}" type="CATEGORYNAME">
                      <a:rPr lang="ru-RU" smtClean="0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10,1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8BD-42DE-B8F4-1982205131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Лист1!$A$2:$B$7</c:f>
              <c:multiLvlStrCache>
                <c:ptCount val="6"/>
                <c:lvl>
                  <c:pt idx="0">
                    <c:v>11 746,4</c:v>
                  </c:pt>
                  <c:pt idx="1">
                    <c:v>7 407,2</c:v>
                  </c:pt>
                  <c:pt idx="2">
                    <c:v>15,0</c:v>
                  </c:pt>
                  <c:pt idx="3">
                    <c:v>1 611,2</c:v>
                  </c:pt>
                  <c:pt idx="4">
                    <c:v>718,0</c:v>
                  </c:pt>
                  <c:pt idx="5">
                    <c:v>2 427,7</c:v>
                  </c:pt>
                </c:lvl>
                <c:lvl>
                  <c:pt idx="0">
                    <c:v>Образование</c:v>
                  </c:pt>
                  <c:pt idx="1">
                    <c:v>Здравоохранение</c:v>
                  </c:pt>
                  <c:pt idx="2">
                    <c:v>Средства массовой информации</c:v>
                  </c:pt>
                  <c:pt idx="3">
                    <c:v>Культура</c:v>
                  </c:pt>
                  <c:pt idx="4">
                    <c:v>Физическая культура и спорт</c:v>
                  </c:pt>
                  <c:pt idx="5">
                    <c:v>Социальная политика</c:v>
                  </c:pt>
                </c:lvl>
              </c:multiLvlStrCache>
            </c:multiLvl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11746.4</c:v>
                </c:pt>
                <c:pt idx="1">
                  <c:v>7407.2</c:v>
                </c:pt>
                <c:pt idx="2">
                  <c:v>15</c:v>
                </c:pt>
                <c:pt idx="3">
                  <c:v>1611.2</c:v>
                </c:pt>
                <c:pt idx="4">
                  <c:v>718</c:v>
                </c:pt>
                <c:pt idx="5">
                  <c:v>2427.6999999999998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BD-42DE-B8F4-19822051314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бюджета района 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отраслям </a:t>
            </a:r>
            <a:r>
              <a:rPr lang="ru-RU" sz="181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за </a:t>
            </a:r>
            <a:r>
              <a:rPr lang="ru-RU" sz="181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2022 год</a:t>
            </a:r>
            <a:r>
              <a:rPr lang="ru-RU" sz="2269" b="1" i="0" u="none" strike="noStrike" baseline="0" dirty="0" smtClean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(в тыс. руб.)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Исполнено всего за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2022 год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–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35 427,6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тыс. рублей</a:t>
            </a:r>
          </a:p>
        </c:rich>
      </c:tx>
      <c:layout>
        <c:manualLayout>
          <c:xMode val="edge"/>
          <c:yMode val="edge"/>
          <c:x val="9.4782248075732115E-2"/>
          <c:y val="0"/>
        </c:manualLayout>
      </c:layout>
      <c:overlay val="0"/>
      <c:spPr>
        <a:noFill/>
        <a:ln w="28812">
          <a:noFill/>
        </a:ln>
      </c:spPr>
    </c:title>
    <c:autoTitleDeleted val="0"/>
    <c:view3D>
      <c:rotX val="4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51222651222652"/>
          <c:y val="0.21314102564102563"/>
          <c:w val="0.57657657657657657"/>
          <c:h val="0.5400641025641025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440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CC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256-4D8C-9130-2440A81275C2}"/>
              </c:ext>
            </c:extLst>
          </c:dPt>
          <c:dPt>
            <c:idx val="1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56-4D8C-9130-2440A81275C2}"/>
              </c:ext>
            </c:extLst>
          </c:dPt>
          <c:dPt>
            <c:idx val="2"/>
            <c:bubble3D val="0"/>
            <c:spPr>
              <a:solidFill>
                <a:srgbClr val="800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256-4D8C-9130-2440A81275C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256-4D8C-9130-2440A81275C2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256-4D8C-9130-2440A81275C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256-4D8C-9130-2440A81275C2}"/>
              </c:ext>
            </c:extLst>
          </c:dPt>
          <c:dPt>
            <c:idx val="6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256-4D8C-9130-2440A81275C2}"/>
              </c:ext>
            </c:extLst>
          </c:dPt>
          <c:dPt>
            <c:idx val="7"/>
            <c:bubble3D val="0"/>
            <c:spPr>
              <a:solidFill>
                <a:srgbClr val="808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256-4D8C-9130-2440A81275C2}"/>
              </c:ext>
            </c:extLst>
          </c:dPt>
          <c:dPt>
            <c:idx val="9"/>
            <c:bubble3D val="0"/>
            <c:spPr>
              <a:solidFill>
                <a:srgbClr val="C0504D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256-4D8C-9130-2440A81275C2}"/>
              </c:ext>
            </c:extLst>
          </c:dPt>
          <c:dLbls>
            <c:dLbl>
              <c:idx val="0"/>
              <c:layout>
                <c:manualLayout>
                  <c:x val="0.22001444713557755"/>
                  <c:y val="2.2782636785786393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F8CAF614-D019-4B5E-BB77-1144DC6DD044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9FC4A0F-156D-47B9-8E0D-AFF826636ED6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12,7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56-4D8C-9130-2440A81275C2}"/>
                </c:ext>
              </c:extLst>
            </c:dLbl>
            <c:dLbl>
              <c:idx val="1"/>
              <c:layout>
                <c:manualLayout>
                  <c:x val="0.18921589969373381"/>
                  <c:y val="7.0378518069856649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FCEBEC5-B371-4817-95EF-4024E569ABB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1D57B08-99C3-4CFF-BEE1-79BE8D6553CC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56-4D8C-9130-2440A81275C2}"/>
                </c:ext>
              </c:extLst>
            </c:dLbl>
            <c:dLbl>
              <c:idx val="2"/>
              <c:layout>
                <c:manualLayout>
                  <c:x val="-3.38007608599492E-3"/>
                  <c:y val="8.1808850400454006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609FA7E-9A5E-4602-B322-9E47E91A1774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477C8A0-0BA3-4D94-90C4-5039971E2C83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8,2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56-4D8C-9130-2440A81275C2}"/>
                </c:ext>
              </c:extLst>
            </c:dLbl>
            <c:dLbl>
              <c:idx val="3"/>
              <c:layout>
                <c:manualLayout>
                  <c:x val="-0.14956184648774445"/>
                  <c:y val="2.639402382394508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5E5ED2E8-48AA-4A81-91DB-50E6C4DEBAF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F5D260A5-C787-48B9-9F13-B547483F8C2C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0,2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56-4D8C-9130-2440A81275C2}"/>
                </c:ext>
              </c:extLst>
            </c:dLbl>
            <c:dLbl>
              <c:idx val="4"/>
              <c:layout>
                <c:manualLayout>
                  <c:x val="-0.10383751221632788"/>
                  <c:y val="-4.1015949929335757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35774A0C-85C0-450E-B6FD-8240C90E5081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DB76999-703E-4ABD-A07D-0CB515830D77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11,3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56-4D8C-9130-2440A81275C2}"/>
                </c:ext>
              </c:extLst>
            </c:dLbl>
            <c:dLbl>
              <c:idx val="5"/>
              <c:layout>
                <c:manualLayout>
                  <c:x val="0.16125304122799256"/>
                  <c:y val="5.7475976381584963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93BE82F1-1D7F-4FBD-96ED-B74923255247}" type="CATEGORYNAME">
                      <a:rPr lang="ru-RU" dirty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87ECCF8-372F-4D57-8F08-AE8809460B23}" type="VALUE">
                      <a:rPr lang="ru-RU" baseline="0" smtClean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baseline="0" dirty="0" smtClean="0"/>
                      <a:t>20,9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210674157303368"/>
                      <c:h val="9.46130993086870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56-4D8C-9130-2440A81275C2}"/>
                </c:ext>
              </c:extLst>
            </c:dLbl>
            <c:dLbl>
              <c:idx val="6"/>
              <c:layout>
                <c:manualLayout>
                  <c:x val="0.24435227373263738"/>
                  <c:y val="1.362028657488377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EA2D22E-D68A-4751-AB5C-4A2A4657D47F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C34FC7B9-8552-4CE8-A72F-D1155F0825C5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6,6 %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3417842608157128"/>
                      <c:h val="0.102658190464999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56-4D8C-9130-2440A81275C2}"/>
                </c:ext>
              </c:extLst>
            </c:dLbl>
            <c:dLbl>
              <c:idx val="7"/>
              <c:layout>
                <c:manualLayout>
                  <c:x val="-0.13400319605414493"/>
                  <c:y val="8.1865233609490051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364F65C-08D0-4506-B837-856DC1441AA1}" type="CATEGORYNAME">
                      <a:rPr lang="ru-RU" smtClean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
</a:t>
                    </a:r>
                    <a:r>
                      <a:rPr lang="ru-RU" baseline="0" dirty="0" smtClean="0"/>
                      <a:t>11 746,4</a:t>
                    </a:r>
                    <a:endParaRPr lang="ru-RU" baseline="0" dirty="0" smtClean="0"/>
                  </a:p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baseline="0" dirty="0" smtClean="0"/>
                      <a:t>33,2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446629213483147"/>
                      <c:h val="0.1171960193009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56-4D8C-9130-2440A81275C2}"/>
                </c:ext>
              </c:extLst>
            </c:dLbl>
            <c:dLbl>
              <c:idx val="8"/>
              <c:layout>
                <c:manualLayout>
                  <c:x val="6.8215059667977362E-2"/>
                  <c:y val="-6.747506561679790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E435FFF6-41E0-4270-A024-02E4BC6CE1A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B8629AF-B240-4B86-9DF8-5FD2BCC3F193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56-4D8C-9130-2440A81275C2}"/>
                </c:ext>
              </c:extLst>
            </c:dLbl>
            <c:dLbl>
              <c:idx val="9"/>
              <c:layout>
                <c:manualLayout>
                  <c:x val="0.12095664878751924"/>
                  <c:y val="-5.0919281243690689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7CCD09C-20AA-4F1A-9FCB-F816427F8A2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7CA2D67-F6E0-4392-BB09-EC71984D6566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56-4D8C-9130-2440A81275C2}"/>
                </c:ext>
              </c:extLst>
            </c:dLbl>
            <c:numFmt formatCode="\О\с\н\о\в\н\о\й" sourceLinked="0"/>
            <c:spPr>
              <a:noFill/>
              <a:ln w="288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Лист2!$A$1:$A$9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 И ОБЕСПЕЧЕНИЕ БЕЗОПАСНОСТИ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ЖИЛИЩНЫЕ И КОММУНАЛЬНЫЕ УСЛУГИ</c:v>
                </c:pt>
                <c:pt idx="5">
                  <c:v>ЗДРАВООХРАНЕНИЕ</c:v>
                </c:pt>
                <c:pt idx="6">
                  <c:v>ФИЗИЧЕСКАЯ КУЛЬТУРА, СПОРТ, КУЛЬТУРА И СРЕДСТВА МАССОВОЙ ИНФОРМАЦИИ</c:v>
                </c:pt>
                <c:pt idx="7">
                  <c:v>ОБРАЗОВАНИЕ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Лист2!$B$1:$B$9</c:f>
              <c:numCache>
                <c:formatCode>#,##0.0</c:formatCode>
                <c:ptCount val="9"/>
                <c:pt idx="0">
                  <c:v>4508</c:v>
                </c:pt>
                <c:pt idx="1">
                  <c:v>2.7</c:v>
                </c:pt>
                <c:pt idx="2">
                  <c:v>2895</c:v>
                </c:pt>
                <c:pt idx="3">
                  <c:v>82.2</c:v>
                </c:pt>
                <c:pt idx="4">
                  <c:v>4014.2</c:v>
                </c:pt>
                <c:pt idx="5">
                  <c:v>7407.2</c:v>
                </c:pt>
                <c:pt idx="6">
                  <c:v>2344.1999999999998</c:v>
                </c:pt>
                <c:pt idx="7">
                  <c:v>11746.4</c:v>
                </c:pt>
                <c:pt idx="8">
                  <c:v>2427.6999999999998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6-4D8C-9130-2440A81275C2}"/>
            </c:ext>
          </c:extLst>
        </c:ser>
        <c:ser>
          <c:idx val="1"/>
          <c:order val="1"/>
          <c:tx>
            <c:strRef>
              <c:f>Лист2!$B$1:$B$9</c:f>
              <c:strCache>
                <c:ptCount val="9"/>
                <c:pt idx="0">
                  <c:v>4 508,0</c:v>
                </c:pt>
                <c:pt idx="1">
                  <c:v>2,7</c:v>
                </c:pt>
                <c:pt idx="2">
                  <c:v>2 895,0</c:v>
                </c:pt>
                <c:pt idx="3">
                  <c:v>82,2</c:v>
                </c:pt>
                <c:pt idx="4">
                  <c:v>4 014,2</c:v>
                </c:pt>
                <c:pt idx="5">
                  <c:v>7 407,2</c:v>
                </c:pt>
                <c:pt idx="6">
                  <c:v>2 344,2</c:v>
                </c:pt>
                <c:pt idx="7">
                  <c:v>11 746,4</c:v>
                </c:pt>
                <c:pt idx="8">
                  <c:v>2 427,7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0256-4D8C-9130-2440A81275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0256-4D8C-9130-2440A81275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0256-4D8C-9130-2440A81275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0256-4D8C-9130-2440A81275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0256-4D8C-9130-2440A81275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0256-4D8C-9130-2440A81275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0256-4D8C-9130-2440A81275C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0256-4D8C-9130-2440A81275C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0256-4D8C-9130-2440A81275C2}"/>
              </c:ext>
            </c:extLst>
          </c:dPt>
          <c:dLbls>
            <c:numFmt formatCode="0%" sourceLinked="0"/>
            <c:spPr>
              <a:noFill/>
              <a:ln w="28812">
                <a:noFill/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\О\с\н\о\в\н\о\й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5-0256-4D8C-9130-2440A812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812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87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по бюджету района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з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 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2022 год 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за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2022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год составили 35 427,6 </a:t>
            </a: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рублей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2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5.9726068300451234E-2"/>
          <c:y val="1.7473345492830344E-2"/>
        </c:manualLayout>
      </c:layout>
      <c:overlay val="0"/>
      <c:spPr>
        <a:noFill/>
        <a:ln w="30887">
          <a:noFill/>
        </a:ln>
      </c:spPr>
    </c:title>
    <c:autoTitleDeleted val="0"/>
    <c:view3D>
      <c:rotX val="3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34759358288772"/>
          <c:y val="0.24612736660929432"/>
          <c:w val="0.54679144385026734"/>
          <c:h val="0.485370051635111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5443">
              <a:solidFill>
                <a:srgbClr val="000000"/>
              </a:solidFill>
              <a:prstDash val="solid"/>
            </a:ln>
          </c:spPr>
          <c:explosion val="29"/>
          <c:dPt>
            <c:idx val="0"/>
            <c:bubble3D val="0"/>
            <c:spPr>
              <a:solidFill>
                <a:srgbClr val="00CC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AA1-4CA6-B9C0-BDD7F7BBB0A2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AA1-4CA6-B9C0-BDD7F7BBB0A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AA1-4CA6-B9C0-BDD7F7BBB0A2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AA1-4CA6-B9C0-BDD7F7BBB0A2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AA1-4CA6-B9C0-BDD7F7BBB0A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AA1-4CA6-B9C0-BDD7F7BBB0A2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AA1-4CA6-B9C0-BDD7F7BBB0A2}"/>
              </c:ext>
            </c:extLst>
          </c:dPt>
          <c:dPt>
            <c:idx val="7"/>
            <c:bubble3D val="0"/>
            <c:spPr>
              <a:solidFill>
                <a:srgbClr val="00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AA1-4CA6-B9C0-BDD7F7BBB0A2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9AA1-4CA6-B9C0-BDD7F7BBB0A2}"/>
              </c:ext>
            </c:extLst>
          </c:dPt>
          <c:dPt>
            <c:idx val="9"/>
            <c:bubble3D val="0"/>
            <c:spPr>
              <a:solidFill>
                <a:srgbClr val="FF99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AA1-4CA6-B9C0-BDD7F7BBB0A2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9AA1-4CA6-B9C0-BDD7F7BBB0A2}"/>
              </c:ext>
            </c:extLst>
          </c:dPt>
          <c:dLbls>
            <c:dLbl>
              <c:idx val="0"/>
              <c:layout>
                <c:manualLayout>
                  <c:x val="0.17218835707334335"/>
                  <c:y val="0.1132424336788409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F0E0F00-684C-4C0D-8289-D80A123C5A2F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AC15AE4B-E0F1-441C-AE73-98E54591A685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58,0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78516765460494"/>
                      <c:h val="0.10841807909604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AA1-4CA6-B9C0-BDD7F7BBB0A2}"/>
                </c:ext>
              </c:extLst>
            </c:dLbl>
            <c:dLbl>
              <c:idx val="1"/>
              <c:layout>
                <c:manualLayout>
                  <c:x val="2.3220936919402031E-2"/>
                  <c:y val="-7.6451058024526591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05C312A-1D4A-410C-B985-9DEAB947F658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BC8B6A73-6459-4C58-B15A-BFC9DFEC1C7F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8,9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A1-4CA6-B9C0-BDD7F7BBB0A2}"/>
                </c:ext>
              </c:extLst>
            </c:dLbl>
            <c:dLbl>
              <c:idx val="2"/>
              <c:layout>
                <c:manualLayout>
                  <c:x val="9.494802264885438E-2"/>
                  <c:y val="-3.7464596586443646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4C5913E-0A98-4AE5-9FCB-24B4448A851D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285D9CD7-8001-476B-9DFB-915E076C3E87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10,2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497191011235955"/>
                      <c:h val="8.77024482109227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AA1-4CA6-B9C0-BDD7F7BBB0A2}"/>
                </c:ext>
              </c:extLst>
            </c:dLbl>
            <c:dLbl>
              <c:idx val="3"/>
              <c:layout>
                <c:manualLayout>
                  <c:x val="0.11565336121918648"/>
                  <c:y val="-7.7384149057150532E-3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AC48196-A9FF-4472-A5C6-C81E1CE6E80B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E951C2D-5CC5-4E92-A8B3-009F6DD17B02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3,1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570224719101118"/>
                      <c:h val="0.196233521657250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A1-4CA6-B9C0-BDD7F7BBB0A2}"/>
                </c:ext>
              </c:extLst>
            </c:dLbl>
            <c:dLbl>
              <c:idx val="4"/>
              <c:layout>
                <c:manualLayout>
                  <c:x val="0.14133836149694751"/>
                  <c:y val="0.17608419710248083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3723F16-0EDD-4CEE-9B03-8C778557B7EF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E3CF02B8-63A8-48E4-9F6F-3E776ECF3D14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7,1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AA1-4CA6-B9C0-BDD7F7BBB0A2}"/>
                </c:ext>
              </c:extLst>
            </c:dLbl>
            <c:dLbl>
              <c:idx val="5"/>
              <c:layout>
                <c:manualLayout>
                  <c:x val="4.1208639299301068E-2"/>
                  <c:y val="0.1890402894553434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063BF59C-59D9-4A1B-BD76-4BB93ED8095C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8E5210BA-6370-4F63-8016-921A99A29777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2,2 %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241573033707864"/>
                      <c:h val="0.100888384714622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A1-4CA6-B9C0-BDD7F7BBB0A2}"/>
                </c:ext>
              </c:extLst>
            </c:dLbl>
            <c:dLbl>
              <c:idx val="6"/>
              <c:layout>
                <c:manualLayout>
                  <c:x val="-1.0829978766699149E-2"/>
                  <c:y val="0.16815842934887376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9CBEE04-AA44-4BFE-A551-2DAD0E98CEC4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BC2199A5-DBFA-4C9A-870A-9B131CB8281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1,8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74438202247192"/>
                      <c:h val="7.711864406779661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AA1-4CA6-B9C0-BDD7F7BBB0A2}"/>
                </c:ext>
              </c:extLst>
            </c:dLbl>
            <c:dLbl>
              <c:idx val="7"/>
              <c:layout>
                <c:manualLayout>
                  <c:x val="-8.8901367949161397E-2"/>
                  <c:y val="0.1207243575607414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809F6CC-A10A-4A2E-8EA1-B9C06DCA998A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C8DA4F7-61B0-4851-8656-7B22312617E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1,6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AA1-4CA6-B9C0-BDD7F7BBB0A2}"/>
                </c:ext>
              </c:extLst>
            </c:dLbl>
            <c:dLbl>
              <c:idx val="8"/>
              <c:layout>
                <c:manualLayout>
                  <c:x val="-0.17116251941375546"/>
                  <c:y val="6.0389420021014668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F3AAE314-70A8-4815-B3B4-0F29B98E3D4F}" type="CATEGORYNAME">
                      <a:rPr lang="ru-RU" sz="1100" baseline="0" smtClean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E03E84E7-BE85-44AB-A5D2-1C1ECCB333DB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3,1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AA1-4CA6-B9C0-BDD7F7BBB0A2}"/>
                </c:ext>
              </c:extLst>
            </c:dLbl>
            <c:dLbl>
              <c:idx val="9"/>
              <c:layout>
                <c:manualLayout>
                  <c:x val="-0.14407292111741846"/>
                  <c:y val="-3.0047866751417112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B629D455-59C5-4615-9E8A-030646DDB5B3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BDC1333-6878-4C48-ABE6-D40671CADFA1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3,1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AA1-4CA6-B9C0-BDD7F7BBB0A2}"/>
                </c:ext>
              </c:extLst>
            </c:dLbl>
            <c:dLbl>
              <c:idx val="10"/>
              <c:layout>
                <c:manualLayout>
                  <c:x val="-4.4059201085623376E-2"/>
                  <c:y val="-0.1240097376625286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4B99988-89F6-4408-A34D-C4ADF7085007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517C6FBA-FD21-470C-8037-141E7318E5B6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1,1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17696629213483"/>
                      <c:h val="0.13564037546154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AA1-4CA6-B9C0-BDD7F7BBB0A2}"/>
                </c:ext>
              </c:extLst>
            </c:dLbl>
            <c:numFmt formatCode="\О\с\н\о\в\н\о\й" sourceLinked="0"/>
            <c:spPr>
              <a:noFill/>
              <a:ln w="308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Лист4!$A$2:$A$13</c:f>
              <c:strCache>
                <c:ptCount val="11"/>
                <c:pt idx="0">
                  <c:v>Зарплата с начислениями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Трансферты населению (адресная помощь, пособие на погребение, питание детям до двух лет жизни, пенсии и пособия)</c:v>
                </c:pt>
                <c:pt idx="4">
                  <c:v>Капитальные расходы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Оплата услуг связи и транспорта</c:v>
                </c:pt>
                <c:pt idx="8">
                  <c:v>Благ-ство гор. и села </c:v>
                </c:pt>
                <c:pt idx="9">
                  <c:v>Другие расходы</c:v>
                </c:pt>
                <c:pt idx="10">
                  <c:v>Текущий ремонт оборудования и зданий</c:v>
                </c:pt>
              </c:strCache>
            </c:strRef>
          </c:cat>
          <c:val>
            <c:numRef>
              <c:f>Лист4!$B$2:$B$13</c:f>
              <c:numCache>
                <c:formatCode>#,##0.0</c:formatCode>
                <c:ptCount val="11"/>
                <c:pt idx="0">
                  <c:v>20565.400000000001</c:v>
                </c:pt>
                <c:pt idx="1">
                  <c:v>3142.1</c:v>
                </c:pt>
                <c:pt idx="2">
                  <c:v>3616.5</c:v>
                </c:pt>
                <c:pt idx="3">
                  <c:v>1087.5999999999999</c:v>
                </c:pt>
                <c:pt idx="4">
                  <c:v>2502.6</c:v>
                </c:pt>
                <c:pt idx="5">
                  <c:v>761.9</c:v>
                </c:pt>
                <c:pt idx="6">
                  <c:v>622.79999999999995</c:v>
                </c:pt>
                <c:pt idx="7">
                  <c:v>558.20000000000005</c:v>
                </c:pt>
                <c:pt idx="8">
                  <c:v>1101.5</c:v>
                </c:pt>
                <c:pt idx="9">
                  <c:v>1083.7</c:v>
                </c:pt>
                <c:pt idx="10">
                  <c:v>385.3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A1-4CA6-B9C0-BDD7F7BBB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887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0.07369</cdr:y>
    </cdr:from>
    <cdr:to>
      <cdr:x>1</cdr:x>
      <cdr:y>0.20903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978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0.4895</cdr:x>
      <cdr:y>0.548</cdr:y>
    </cdr:from>
    <cdr:to>
      <cdr:x>0.501</cdr:x>
      <cdr:y>0.62625</cdr:y>
    </cdr:to>
    <cdr:sp macro="" textlink="">
      <cdr:nvSpPr>
        <cdr:cNvPr id="2355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52329" y="2223592"/>
          <a:ext cx="78757" cy="3175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0.48791</cdr:x>
      <cdr:y>0.55183</cdr:y>
    </cdr:from>
    <cdr:to>
      <cdr:x>0.49926</cdr:x>
      <cdr:y>0.63006</cdr:y>
    </cdr:to>
    <cdr:sp macro="" textlink="">
      <cdr:nvSpPr>
        <cdr:cNvPr id="13313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70123" y="2384225"/>
          <a:ext cx="80619" cy="3375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0.86752</cdr:x>
      <cdr:y>0.01701</cdr:y>
    </cdr:from>
    <cdr:to>
      <cdr:x>1</cdr:x>
      <cdr:y>0.10101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776865" y="116632"/>
          <a:ext cx="1187623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Слайд 6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0.06311</cdr:y>
    </cdr:from>
    <cdr:to>
      <cdr:x>1</cdr:x>
      <cdr:y>0.1986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25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0.86632</cdr:x>
      <cdr:y>1.48182E-7</cdr:y>
    </cdr:from>
    <cdr:to>
      <cdr:x>1</cdr:x>
      <cdr:y>0.12713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833568" y="1"/>
          <a:ext cx="1208832" cy="85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Слайд 7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0.86397</cdr:x>
      <cdr:y>0</cdr:y>
    </cdr:from>
    <cdr:to>
      <cdr:x>1</cdr:x>
      <cdr:y>0.1231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12360" y="0"/>
          <a:ext cx="1230040" cy="830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Слайд 8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EB5-E170-44F9-9F03-4777D05F910E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759B-F245-4428-B959-D1D59FBF0CF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082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60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18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613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609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03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587-1309-4A4C-BC0D-F965671CE8FF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32E9-0AE5-4A9D-8799-2A4CA36DBD3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2929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F4B6-066D-4761-99CB-A7CC9FE5A55A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6399-7E33-48E6-88AF-C4390CEE95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933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09B286-3CEC-452A-B603-72561982DC49}" type="datetimeFigureOut">
              <a:rPr lang="ru-RU" altLang="ru-RU"/>
              <a:pPr/>
              <a:t>01.03.2023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1A7FDD-D7FF-49F7-BC08-BEB6645D5D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03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C58-1F50-4B6F-B430-C8AC7449F50A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7A8A-36E3-4173-AA15-C3918D24C4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842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0FF-63C2-4925-8332-D85B33896CCD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EF48-D1D8-4D3E-A449-0172E2B7900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337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3735-4933-43A8-836B-E0856396AC6F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925A-0DE3-404F-A39C-43877E5E20D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870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D2B0-5A42-464F-8EDA-60955209EFEC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A12C-C284-4EFE-9F31-8667948F89F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083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C08C-FC89-4EFC-9D2B-CE5D6CD359D2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B0-1B3F-4E9B-8AC8-17AE6216CAE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316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74FB-6350-474A-BA60-C045DD566004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D2E4-F073-4B9D-9305-BB7D2C65784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50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FEF2-DC8E-41A9-81E6-9FDBE4E3F43C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68EC-62B8-45F6-A342-BC81051E50A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68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C282-30A1-4DDE-84AD-D274D4262450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9200-1355-4E69-8B6A-E780CB8733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701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7EFB3-66F9-481D-BB75-AD4273E9766E}" type="datetimeFigureOut">
              <a:rPr lang="ru-RU" altLang="ru-RU" smtClean="0"/>
              <a:pPr/>
              <a:t>01.03.2023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52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3" y="1628775"/>
            <a:ext cx="8604448" cy="2520950"/>
          </a:xfrm>
        </p:spPr>
        <p:txBody>
          <a:bodyPr anchor="b">
            <a:normAutofit/>
          </a:bodyPr>
          <a:lstStyle/>
          <a:p>
            <a:r>
              <a:rPr lang="ru-RU" alt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Исполнение бюджета</a:t>
            </a:r>
            <a:r>
              <a:rPr lang="en-US" alt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en-US" alt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b="1" dirty="0" smtClean="0">
                <a:solidFill>
                  <a:schemeClr val="tx1"/>
                </a:solidFill>
              </a:rPr>
              <a:t>з</a:t>
            </a:r>
            <a:r>
              <a:rPr lang="ru-RU" alt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а 2022 год</a:t>
            </a:r>
            <a:endParaRPr lang="ru-RU" altLang="ru-RU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01092"/>
              </p:ext>
            </p:extLst>
          </p:nvPr>
        </p:nvGraphicFramePr>
        <p:xfrm>
          <a:off x="467545" y="1079543"/>
          <a:ext cx="7632849" cy="57141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67245">
                  <a:extLst>
                    <a:ext uri="{9D8B030D-6E8A-4147-A177-3AD203B41FA5}">
                      <a16:colId xmlns:a16="http://schemas.microsoft.com/office/drawing/2014/main" val="2037511983"/>
                    </a:ext>
                  </a:extLst>
                </a:gridCol>
                <a:gridCol w="1718529">
                  <a:extLst>
                    <a:ext uri="{9D8B030D-6E8A-4147-A177-3AD203B41FA5}">
                      <a16:colId xmlns:a16="http://schemas.microsoft.com/office/drawing/2014/main" val="3652833322"/>
                    </a:ext>
                  </a:extLst>
                </a:gridCol>
                <a:gridCol w="1718529">
                  <a:extLst>
                    <a:ext uri="{9D8B030D-6E8A-4147-A177-3AD203B41FA5}">
                      <a16:colId xmlns:a16="http://schemas.microsoft.com/office/drawing/2014/main" val="3115197738"/>
                    </a:ext>
                  </a:extLst>
                </a:gridCol>
                <a:gridCol w="1828546">
                  <a:extLst>
                    <a:ext uri="{9D8B030D-6E8A-4147-A177-3AD203B41FA5}">
                      <a16:colId xmlns:a16="http://schemas.microsoft.com/office/drawing/2014/main" val="663557661"/>
                    </a:ext>
                  </a:extLst>
                </a:gridCol>
              </a:tblGrid>
              <a:tr h="641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Годовой план на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Исполнено за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январь-декабрь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исполнения к году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083711"/>
                  </a:ext>
                </a:extLst>
              </a:tr>
              <a:tr h="641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675,0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955,6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100,83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14271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т.ч.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69491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 Собственные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665,2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013,2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10740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-налоговые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203,9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13 440,8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101,8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83822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неналоговые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1 572,4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9876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892746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Безвозмездные поступления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009,8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18 942,4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513287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дотация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211,7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17 211,7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695593"/>
                  </a:ext>
                </a:extLst>
              </a:tr>
              <a:tr h="31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субвенции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40628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иные межбюджетные трансферты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798,1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730,7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456149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  <a:r>
                        <a:rPr lang="ru-RU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014,4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35 427,6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644653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Профицит (+)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Дефицит (-)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- 2 339,4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472,0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9621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Дотационность, 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181208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5" y="186989"/>
            <a:ext cx="7632850" cy="8925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Доходы и расходы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Бешенковичского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 на 1 января 2023 г.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0352" y="186987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50690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55487138"/>
              </p:ext>
            </p:extLst>
          </p:nvPr>
        </p:nvGraphicFramePr>
        <p:xfrm>
          <a:off x="-1960" y="476672"/>
          <a:ext cx="8656914" cy="6468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56376" y="76562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87042121"/>
              </p:ext>
            </p:extLst>
          </p:nvPr>
        </p:nvGraphicFramePr>
        <p:xfrm>
          <a:off x="-44048" y="381516"/>
          <a:ext cx="8893219" cy="6476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36367" y="18101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9763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25835213"/>
              </p:ext>
            </p:extLst>
          </p:nvPr>
        </p:nvGraphicFramePr>
        <p:xfrm>
          <a:off x="50800" y="50800"/>
          <a:ext cx="9042400" cy="676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56376" y="0"/>
            <a:ext cx="1187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904029" y="231239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0756" y="314850"/>
            <a:ext cx="7187588" cy="66587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выполнения показателя  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«Совокупные доходы за 2022 год»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7668344" y="2420888"/>
            <a:ext cx="1008112" cy="4320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10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b="1" dirty="0" smtClean="0">
                <a:solidFill>
                  <a:schemeClr val="tx1"/>
                </a:solidFill>
              </a:rPr>
              <a:t>,0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56" y="1196752"/>
            <a:ext cx="8302819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2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84090"/>
              </p:ext>
            </p:extLst>
          </p:nvPr>
        </p:nvGraphicFramePr>
        <p:xfrm>
          <a:off x="179512" y="21069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71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361266"/>
              </p:ext>
            </p:extLst>
          </p:nvPr>
        </p:nvGraphicFramePr>
        <p:xfrm>
          <a:off x="24071" y="120625"/>
          <a:ext cx="9042400" cy="674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35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352151943"/>
              </p:ext>
            </p:extLst>
          </p:nvPr>
        </p:nvGraphicFramePr>
        <p:xfrm>
          <a:off x="0" y="114300"/>
          <a:ext cx="9042400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1127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1941</TotalTime>
  <Words>368</Words>
  <Application>Microsoft Office PowerPoint</Application>
  <PresentationFormat>Экран (4:3)</PresentationFormat>
  <Paragraphs>161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Cyr</vt:lpstr>
      <vt:lpstr>Bookman Old Style</vt:lpstr>
      <vt:lpstr>Times New Roman</vt:lpstr>
      <vt:lpstr>Trebuchet MS</vt:lpstr>
      <vt:lpstr>Wingdings 3</vt:lpstr>
      <vt:lpstr>Аспект</vt:lpstr>
      <vt:lpstr>Исполнение бюджета за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выполнения показателя   «Совокупные доходы за 2022 год»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района за 1 квартал 2012 года</dc:title>
  <dc:creator>Administrator</dc:creator>
  <cp:lastModifiedBy>Умецкая Елена Леонидовна</cp:lastModifiedBy>
  <cp:revision>246</cp:revision>
  <cp:lastPrinted>2022-07-14T13:01:09Z</cp:lastPrinted>
  <dcterms:created xsi:type="dcterms:W3CDTF">2012-04-25T09:33:38Z</dcterms:created>
  <dcterms:modified xsi:type="dcterms:W3CDTF">2023-03-01T13:15:11Z</dcterms:modified>
</cp:coreProperties>
</file>