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300" r:id="rId3"/>
    <p:sldId id="285" r:id="rId4"/>
    <p:sldId id="299" r:id="rId5"/>
    <p:sldId id="292" r:id="rId6"/>
    <p:sldId id="307" r:id="rId7"/>
    <p:sldId id="308" r:id="rId8"/>
    <p:sldId id="304" r:id="rId9"/>
    <p:sldId id="306" r:id="rId10"/>
  </p:sldIdLst>
  <p:sldSz cx="9144000" cy="6858000" type="screen4x3"/>
  <p:notesSz cx="6784975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мецкая Елена Леонидовна" initials="УЕЛ" lastIdx="2" clrIdx="0">
    <p:extLst>
      <p:ext uri="{19B8F6BF-5375-455C-9EA6-DF929625EA0E}">
        <p15:presenceInfo xmlns:p15="http://schemas.microsoft.com/office/powerpoint/2012/main" userId="S-1-5-21-901292189-1124696768-471799982-9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  </a:t>
            </a: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района </a:t>
            </a:r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 2022 года </a:t>
            </a:r>
            <a:endParaRPr lang="ru-RU" sz="16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доходных источников 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(10 813,6  </a:t>
            </a: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рублей)</a:t>
            </a:r>
          </a:p>
        </c:rich>
      </c:tx>
      <c:layout>
        <c:manualLayout>
          <c:xMode val="edge"/>
          <c:yMode val="edge"/>
          <c:x val="0.28372851031416352"/>
          <c:y val="1.5616408483064247E-2"/>
        </c:manualLayout>
      </c:layout>
      <c:overlay val="0"/>
      <c:spPr>
        <a:noFill/>
        <a:ln w="27459">
          <a:noFill/>
        </a:ln>
      </c:spPr>
    </c:title>
    <c:autoTitleDeleted val="0"/>
    <c:view3D>
      <c:rotX val="3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54060324825984"/>
          <c:y val="0.29629629629629628"/>
          <c:w val="0.54060324825986084"/>
          <c:h val="0.4969135802469135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3730">
              <a:solidFill>
                <a:srgbClr val="000000"/>
              </a:solidFill>
              <a:prstDash val="solid"/>
            </a:ln>
          </c:spPr>
          <c:explosion val="23"/>
          <c:dPt>
            <c:idx val="0"/>
            <c:bubble3D val="0"/>
            <c:explosion val="16"/>
            <c:spPr>
              <a:solidFill>
                <a:srgbClr val="00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ED0-4A7A-B080-65D65CF87F7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D0-4A7A-B080-65D65CF87F78}"/>
              </c:ext>
            </c:extLst>
          </c:dPt>
          <c:dPt>
            <c:idx val="2"/>
            <c:bubble3D val="0"/>
            <c:explosion val="25"/>
            <c:spPr>
              <a:solidFill>
                <a:srgbClr val="FF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ED0-4A7A-B080-65D65CF87F78}"/>
              </c:ext>
            </c:extLst>
          </c:dPt>
          <c:dPt>
            <c:idx val="3"/>
            <c:bubble3D val="0"/>
            <c:spPr>
              <a:solidFill>
                <a:srgbClr val="33CCCC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D0-4A7A-B080-65D65CF87F78}"/>
              </c:ext>
            </c:extLst>
          </c:dPt>
          <c:dPt>
            <c:idx val="4"/>
            <c:bubble3D val="0"/>
            <c:explosion val="25"/>
            <c:spPr>
              <a:solidFill>
                <a:srgbClr val="FF00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ED0-4A7A-B080-65D65CF87F78}"/>
              </c:ext>
            </c:extLst>
          </c:dPt>
          <c:dPt>
            <c:idx val="5"/>
            <c:bubble3D val="0"/>
            <c:spPr>
              <a:solidFill>
                <a:srgbClr val="808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ED0-4A7A-B080-65D65CF87F78}"/>
              </c:ext>
            </c:extLst>
          </c:dPt>
          <c:dPt>
            <c:idx val="6"/>
            <c:bubble3D val="0"/>
            <c:spPr>
              <a:solidFill>
                <a:srgbClr val="00FF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D0-4A7A-B080-65D65CF87F78}"/>
              </c:ext>
            </c:extLst>
          </c:dPt>
          <c:dPt>
            <c:idx val="7"/>
            <c:bubble3D val="0"/>
            <c:spPr>
              <a:solidFill>
                <a:srgbClr val="FF8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ED0-4A7A-B080-65D65CF87F7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D0-4A7A-B080-65D65CF87F78}"/>
              </c:ext>
            </c:extLst>
          </c:dPt>
          <c:dPt>
            <c:idx val="9"/>
            <c:bubble3D val="0"/>
            <c:spPr>
              <a:solidFill>
                <a:srgbClr val="80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ED0-4A7A-B080-65D65CF87F78}"/>
              </c:ext>
            </c:extLst>
          </c:dPt>
          <c:dLbls>
            <c:dLbl>
              <c:idx val="0"/>
              <c:layout>
                <c:manualLayout>
                  <c:x val="-7.1953852568279746E-4"/>
                  <c:y val="-0.1739738682860248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Подоходный налог с физических лиц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680,7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52,5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D0-4A7A-B080-65D65CF87F78}"/>
                </c:ext>
              </c:extLst>
            </c:dLbl>
            <c:dLbl>
              <c:idx val="1"/>
              <c:layout>
                <c:manualLayout>
                  <c:x val="0.1699216372023564"/>
                  <c:y val="2.0338978858345722E-2"/>
                </c:manualLayout>
              </c:layout>
              <c:tx>
                <c:rich>
                  <a:bodyPr/>
                  <a:lstStyle/>
                  <a:p>
                    <a:fld id="{D31EF9D0-C368-46E4-934B-0B352D224DA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690A7CA-BA50-4F7B-9A18-FAB704D867D9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4,3 %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D0-4A7A-B080-65D65CF87F78}"/>
                </c:ext>
              </c:extLst>
            </c:dLbl>
            <c:dLbl>
              <c:idx val="2"/>
              <c:layout>
                <c:manualLayout>
                  <c:x val="0.11788005517901645"/>
                  <c:y val="6.9645851936686348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Земельный налог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221,9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2,1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94943820224719"/>
                      <c:h val="0.145310224379847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ED0-4A7A-B080-65D65CF87F78}"/>
                </c:ext>
              </c:extLst>
            </c:dLbl>
            <c:dLbl>
              <c:idx val="3"/>
              <c:layout>
                <c:manualLayout>
                  <c:x val="4.9968651079819154E-2"/>
                  <c:y val="0.1430718932586271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недвижимость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722,5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6,7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9573797313913"/>
                      <c:h val="0.143643342493809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ED0-4A7A-B080-65D65CF87F78}"/>
                </c:ext>
              </c:extLst>
            </c:dLbl>
            <c:dLbl>
              <c:idx val="4"/>
              <c:layout>
                <c:manualLayout>
                  <c:x val="-2.8384776165619754E-2"/>
                  <c:y val="0.2196102954235984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добавленную стоимость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644,2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15,2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74999999999997"/>
                      <c:h val="0.13672932330827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ED0-4A7A-B080-65D65CF87F78}"/>
                </c:ext>
              </c:extLst>
            </c:dLbl>
            <c:dLbl>
              <c:idx val="5"/>
              <c:layout>
                <c:manualLayout>
                  <c:x val="-7.6396844501072453E-2"/>
                  <c:y val="0.20966625527833493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при упрощенной системе налогообложения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257,4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2,4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D0-4A7A-B080-65D65CF87F78}"/>
                </c:ext>
              </c:extLst>
            </c:dLbl>
            <c:dLbl>
              <c:idx val="6"/>
              <c:layout>
                <c:manualLayout>
                  <c:x val="-0.13530865445870346"/>
                  <c:y val="8.5498748406105829E-2"/>
                </c:manualLayout>
              </c:layout>
              <c:tx>
                <c:rich>
                  <a:bodyPr/>
                  <a:lstStyle/>
                  <a:p>
                    <a:fld id="{D4F2E82A-C92C-454B-A8CF-950585BACF9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132,5</a:t>
                    </a:r>
                  </a:p>
                  <a:p>
                    <a:r>
                      <a:rPr lang="ru-RU" baseline="0" dirty="0" smtClean="0"/>
                      <a:t>1,2 %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ED0-4A7A-B080-65D65CF87F78}"/>
                </c:ext>
              </c:extLst>
            </c:dLbl>
            <c:dLbl>
              <c:idx val="7"/>
              <c:layout>
                <c:manualLayout>
                  <c:x val="-9.1757463284689755E-2"/>
                  <c:y val="-7.2054921680279202E-2"/>
                </c:manualLayout>
              </c:layout>
              <c:tx>
                <c:rich>
                  <a:bodyPr/>
                  <a:lstStyle/>
                  <a:p>
                    <a:fld id="{23AFC5A9-7DE9-4632-9601-21E5A560DA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397,1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3,7 %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D0-4A7A-B080-65D65CF87F78}"/>
                </c:ext>
              </c:extLst>
            </c:dLbl>
            <c:dLbl>
              <c:idx val="8"/>
              <c:layout>
                <c:manualLayout>
                  <c:x val="8.0212715521550015E-2"/>
                  <c:y val="-8.7910619730378392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Компенсации расходов государства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648,8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6,0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D0-4A7A-B080-65D65CF87F78}"/>
                </c:ext>
              </c:extLst>
            </c:dLbl>
            <c:dLbl>
              <c:idx val="9"/>
              <c:layout>
                <c:manualLayout>
                  <c:x val="0.14516660930636444"/>
                  <c:y val="-4.7951997434709646E-2"/>
                </c:manualLayout>
              </c:layout>
              <c:tx>
                <c:rich>
                  <a:bodyPr/>
                  <a:lstStyle/>
                  <a:p>
                    <a:pPr>
                      <a:defRPr sz="1081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639,7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5,9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54236440375865"/>
                      <c:h val="0.11699272521291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ED0-4A7A-B080-65D65CF87F78}"/>
                </c:ext>
              </c:extLst>
            </c:dLbl>
            <c:numFmt formatCode="\О\с\н\о\в\н\о\й" sourceLinked="0"/>
            <c:spPr>
              <a:noFill/>
              <a:ln w="27459">
                <a:noFill/>
              </a:ln>
            </c:spPr>
            <c:txPr>
              <a:bodyPr/>
              <a:lstStyle/>
              <a:p>
                <a:pPr>
                  <a:defRPr sz="1081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Лист3!$A$1:$A$10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с индивидуальных предпринимателей</c:v>
                </c:pt>
                <c:pt idx="7">
                  <c:v>Единый налог для производителей с/х продукции</c:v>
                </c:pt>
                <c:pt idx="8">
                  <c:v>Компенсации расходов государства</c:v>
                </c:pt>
                <c:pt idx="9">
                  <c:v>Прочие</c:v>
                </c:pt>
              </c:strCache>
            </c:strRef>
          </c:cat>
          <c:val>
            <c:numRef>
              <c:f>Лист3!$B$1:$B$10</c:f>
              <c:numCache>
                <c:formatCode>#,##0.0</c:formatCode>
                <c:ptCount val="10"/>
                <c:pt idx="0">
                  <c:v>5680.7</c:v>
                </c:pt>
                <c:pt idx="1">
                  <c:v>468.8</c:v>
                </c:pt>
                <c:pt idx="2">
                  <c:v>221.9</c:v>
                </c:pt>
                <c:pt idx="3">
                  <c:v>722.5</c:v>
                </c:pt>
                <c:pt idx="4">
                  <c:v>1644.2</c:v>
                </c:pt>
                <c:pt idx="5">
                  <c:v>257.39999999999998</c:v>
                </c:pt>
                <c:pt idx="6">
                  <c:v>132.5</c:v>
                </c:pt>
                <c:pt idx="7">
                  <c:v>397.1</c:v>
                </c:pt>
                <c:pt idx="8">
                  <c:v>648.79999999999995</c:v>
                </c:pt>
                <c:pt idx="9">
                  <c:v>639.70000000000005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ED0-4A7A-B080-65D65CF87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45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205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2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aseline="0" dirty="0">
                <a:latin typeface="Times New Roman" panose="02020603050405020304" pitchFamily="18" charset="0"/>
              </a:rPr>
              <a:t>Динамика поступления доходов бюджета района
за </a:t>
            </a:r>
            <a:r>
              <a:rPr lang="ru-RU" sz="1800" baseline="0" dirty="0" smtClean="0">
                <a:latin typeface="Times New Roman" panose="02020603050405020304" pitchFamily="18" charset="0"/>
              </a:rPr>
              <a:t>9 месяцев 2021г – 8 842,4 тыс. рублей/ </a:t>
            </a:r>
            <a:r>
              <a:rPr lang="ru-RU" sz="1800" baseline="0" dirty="0">
                <a:latin typeface="Times New Roman" panose="02020603050405020304" pitchFamily="18" charset="0"/>
              </a:rPr>
              <a:t>9</a:t>
            </a:r>
            <a:r>
              <a:rPr lang="ru-RU" sz="1800" baseline="0" dirty="0" smtClean="0">
                <a:latin typeface="Times New Roman" panose="02020603050405020304" pitchFamily="18" charset="0"/>
              </a:rPr>
              <a:t> месяцев 2022 г  -                   10 813,6 тыс. рублей, 122,3 % </a:t>
            </a:r>
            <a:endParaRPr lang="ru-RU" sz="1800" baseline="0" dirty="0"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454289732770746"/>
          <c:y val="0"/>
        </c:manualLayout>
      </c:layout>
      <c:overlay val="0"/>
      <c:spPr>
        <a:noFill/>
        <a:ln w="3263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1174346877526387E-2"/>
          <c:y val="0.13328408086908997"/>
          <c:w val="0.94589078263951187"/>
          <c:h val="0.71844902879139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9 месяцев 2021 года</c:v>
                </c:pt>
              </c:strCache>
            </c:strRef>
          </c:tx>
          <c:spPr>
            <a:solidFill>
              <a:srgbClr val="00FF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86824589964229E-2"/>
                  <c:y val="-1.2091233092224622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5363,7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8270042194091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3D9-401F-B550-C36D2D027122}"/>
                </c:ext>
              </c:extLst>
            </c:dLbl>
            <c:dLbl>
              <c:idx val="1"/>
              <c:layout>
                <c:manualLayout>
                  <c:x val="-1.1571480780092387E-2"/>
                  <c:y val="-9.8401547687710991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-771,1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55751575356876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D9-401F-B550-C36D2D027122}"/>
                </c:ext>
              </c:extLst>
            </c:dLbl>
            <c:dLbl>
              <c:idx val="2"/>
              <c:layout>
                <c:manualLayout>
                  <c:x val="-6.493349723689602E-3"/>
                  <c:y val="4.2896859599925565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146,0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049281814456734E-2"/>
                      <c:h val="5.84061396467832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3D9-401F-B550-C36D2D027122}"/>
                </c:ext>
              </c:extLst>
            </c:dLbl>
            <c:dLbl>
              <c:idx val="3"/>
              <c:layout>
                <c:manualLayout>
                  <c:x val="-1.4328557522309975E-2"/>
                  <c:y val="-9.3993129605508888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764,9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016933009956031E-2"/>
                      <c:h val="5.0567714886248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D9-401F-B550-C36D2D027122}"/>
                </c:ext>
              </c:extLst>
            </c:dLbl>
            <c:dLbl>
              <c:idx val="4"/>
              <c:layout>
                <c:manualLayout>
                  <c:x val="-2.6972103170649006E-3"/>
                  <c:y val="-7.658277571066948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538,9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81630618957444E-2"/>
                      <c:h val="7.29309876075738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3D9-401F-B550-C36D2D027122}"/>
                </c:ext>
              </c:extLst>
            </c:dLbl>
            <c:dLbl>
              <c:idx val="5"/>
              <c:layout>
                <c:manualLayout>
                  <c:x val="-2.9009855711413485E-2"/>
                  <c:y val="1.6586623235693935E-2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552,3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115658345982481E-2"/>
                      <c:h val="5.2023752394045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3D9-401F-B550-C36D2D027122}"/>
                </c:ext>
              </c:extLst>
            </c:dLbl>
            <c:dLbl>
              <c:idx val="6"/>
              <c:layout>
                <c:manualLayout>
                  <c:x val="-1.5277538987851306E-2"/>
                  <c:y val="1.2851880742699279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599,4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894570140757728E-2"/>
                      <c:h val="3.12837598945139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3D9-401F-B550-C36D2D027122}"/>
                </c:ext>
              </c:extLst>
            </c:dLbl>
            <c:dLbl>
              <c:idx val="7"/>
              <c:layout>
                <c:manualLayout>
                  <c:x val="-1.2264288105353183E-2"/>
                  <c:y val="6.280954295571557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648,3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139208648746873E-2"/>
                      <c:h val="5.2527266337722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105,9 %</c:v>
                </c:pt>
                <c:pt idx="1">
                  <c:v>Налог на прибыль, -60,8 %</c:v>
                </c:pt>
                <c:pt idx="2">
                  <c:v>Земельный налог, 152 %</c:v>
                </c:pt>
                <c:pt idx="3">
                  <c:v>Налог на недвижимость, 94,5 %</c:v>
                </c:pt>
                <c:pt idx="4">
                  <c:v>НДС, 106,8 %</c:v>
                </c:pt>
                <c:pt idx="5">
                  <c:v>Иные налоги от выручки, 142,5 %</c:v>
                </c:pt>
                <c:pt idx="6">
                  <c:v>Компенсация расходов государства, 108,2 %</c:v>
                </c:pt>
                <c:pt idx="7">
                  <c:v>Прочие, 98,7 %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5363.7</c:v>
                </c:pt>
                <c:pt idx="1">
                  <c:v>-771.1</c:v>
                </c:pt>
                <c:pt idx="2">
                  <c:v>146</c:v>
                </c:pt>
                <c:pt idx="3">
                  <c:v>764.9</c:v>
                </c:pt>
                <c:pt idx="4">
                  <c:v>1538.9</c:v>
                </c:pt>
                <c:pt idx="5" formatCode="0.0">
                  <c:v>552.29999999999995</c:v>
                </c:pt>
                <c:pt idx="6">
                  <c:v>599.4</c:v>
                </c:pt>
                <c:pt idx="7">
                  <c:v>648.29999999999995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D9-401F-B550-C36D2D027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9 месяцев 2022 года</c:v>
                </c:pt>
              </c:strCache>
            </c:strRef>
          </c:tx>
          <c:spPr>
            <a:solidFill>
              <a:srgbClr val="FF00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3140301238426812E-2"/>
                  <c:y val="1.457949232880150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</a:t>
                    </a:r>
                    <a:r>
                      <a:rPr lang="en-US" baseline="0" dirty="0" smtClean="0"/>
                      <a:t> 680,7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31504922644162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3D9-401F-B550-C36D2D027122}"/>
                </c:ext>
              </c:extLst>
            </c:dLbl>
            <c:dLbl>
              <c:idx val="1"/>
              <c:layout>
                <c:manualLayout>
                  <c:x val="6.3582400301228168E-3"/>
                  <c:y val="-4.375862342448433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468,8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796006511844244E-2"/>
                      <c:h val="4.6648502505981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03D9-401F-B550-C36D2D027122}"/>
                </c:ext>
              </c:extLst>
            </c:dLbl>
            <c:dLbl>
              <c:idx val="2"/>
              <c:layout>
                <c:manualLayout>
                  <c:x val="1.6190987762698748E-3"/>
                  <c:y val="6.5974068645888728E-3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221,9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76793248945149E-2"/>
                      <c:h val="5.98267769847801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3D9-401F-B550-C36D2D027122}"/>
                </c:ext>
              </c:extLst>
            </c:dLbl>
            <c:dLbl>
              <c:idx val="3"/>
              <c:layout>
                <c:manualLayout>
                  <c:x val="1.949901379916541E-2"/>
                  <c:y val="6.467320848781458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722,5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002556554606384E-2"/>
                      <c:h val="5.2527266337722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03D9-401F-B550-C36D2D027122}"/>
                </c:ext>
              </c:extLst>
            </c:dLbl>
            <c:dLbl>
              <c:idx val="4"/>
              <c:layout>
                <c:manualLayout>
                  <c:x val="3.1854544678928912E-2"/>
                  <c:y val="1.913281951506172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644,2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301039901657856E-2"/>
                      <c:h val="7.01637767875851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3D9-401F-B550-C36D2D027122}"/>
                </c:ext>
              </c:extLst>
            </c:dLbl>
            <c:dLbl>
              <c:idx val="5"/>
              <c:layout>
                <c:manualLayout>
                  <c:x val="2.1191426861297356E-3"/>
                  <c:y val="-1.3147565870617452E-4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787,0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423402770856173E-2"/>
                      <c:h val="6.2979480972168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3D9-401F-B550-C36D2D027122}"/>
                </c:ext>
              </c:extLst>
            </c:dLbl>
            <c:dLbl>
              <c:idx val="6"/>
              <c:layout>
                <c:manualLayout>
                  <c:x val="8.4727476069115901E-4"/>
                  <c:y val="-1.606149262470199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648,8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236342292656457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3D9-401F-B550-C36D2D027122}"/>
                </c:ext>
              </c:extLst>
            </c:dLbl>
            <c:dLbl>
              <c:idx val="7"/>
              <c:layout>
                <c:manualLayout>
                  <c:x val="5.4731607916098067E-3"/>
                  <c:y val="-1.935585310156357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639,7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62221336257018E-2"/>
                      <c:h val="4.396204832557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105,9 %</c:v>
                </c:pt>
                <c:pt idx="1">
                  <c:v>Налог на прибыль, -60,8 %</c:v>
                </c:pt>
                <c:pt idx="2">
                  <c:v>Земельный налог, 152 %</c:v>
                </c:pt>
                <c:pt idx="3">
                  <c:v>Налог на недвижимость, 94,5 %</c:v>
                </c:pt>
                <c:pt idx="4">
                  <c:v>НДС, 106,8 %</c:v>
                </c:pt>
                <c:pt idx="5">
                  <c:v>Иные налоги от выручки, 142,5 %</c:v>
                </c:pt>
                <c:pt idx="6">
                  <c:v>Компенсация расходов государства, 108,2 %</c:v>
                </c:pt>
                <c:pt idx="7">
                  <c:v>Прочие, 98,7 %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5680.7</c:v>
                </c:pt>
                <c:pt idx="1">
                  <c:v>468.8</c:v>
                </c:pt>
                <c:pt idx="2">
                  <c:v>221.9</c:v>
                </c:pt>
                <c:pt idx="3">
                  <c:v>722.5</c:v>
                </c:pt>
                <c:pt idx="4">
                  <c:v>1644.2</c:v>
                </c:pt>
                <c:pt idx="5" formatCode="0.0">
                  <c:v>787</c:v>
                </c:pt>
                <c:pt idx="6">
                  <c:v>648.79999999999995</c:v>
                </c:pt>
                <c:pt idx="7">
                  <c:v>639.70000000000005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3D9-401F-B550-C36D2D027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647760"/>
        <c:axId val="1"/>
      </c:barChart>
      <c:catAx>
        <c:axId val="15264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8158">
            <a:noFill/>
          </a:ln>
        </c:spPr>
        <c:txPr>
          <a:bodyPr rot="-2700000" vert="horz"/>
          <a:lstStyle/>
          <a:p>
            <a:pPr>
              <a:defRPr sz="102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5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647760"/>
        <c:crosses val="autoZero"/>
        <c:crossBetween val="between"/>
      </c:valAx>
      <c:spPr>
        <a:solidFill>
          <a:srgbClr val="CCFFFF"/>
        </a:solidFill>
        <a:ln w="32634">
          <a:noFill/>
        </a:ln>
      </c:spPr>
    </c:plotArea>
    <c:legend>
      <c:legendPos val="r"/>
      <c:layout>
        <c:manualLayout>
          <c:xMode val="edge"/>
          <c:yMode val="edge"/>
          <c:x val="0.70653678827554356"/>
          <c:y val="0.15258214558623212"/>
          <c:w val="0.25173850634318762"/>
          <c:h val="0.15023472540615967"/>
        </c:manualLayout>
      </c:layout>
      <c:overlay val="0"/>
      <c:spPr>
        <a:solidFill>
          <a:srgbClr val="FFFFFF"/>
        </a:solidFill>
        <a:ln w="4079">
          <a:solidFill>
            <a:srgbClr val="000000"/>
          </a:solidFill>
          <a:prstDash val="solid"/>
        </a:ln>
      </c:spPr>
      <c:txPr>
        <a:bodyPr/>
        <a:lstStyle/>
        <a:p>
          <a:pPr>
            <a:defRPr sz="9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2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собственных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месяцев 2022 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 на год 14 741,1 тыс. рублей, факт 10813,6 тыс. рублей, выполнение 73,4 %)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831460674157302E-2"/>
          <c:y val="1.1416897167393693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06675218968416E-2"/>
          <c:y val="0.14662771981376319"/>
          <c:w val="0.94444444444444442"/>
          <c:h val="0.70389905420203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план  2022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257439368226486E-3"/>
                  <c:y val="-1.461226153274299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7 922,6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93032823144288E-2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1.5855746262054327E-2"/>
                  <c:y val="-1.0904596710785846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613,7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98650800672393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9.0161216293175497E-3"/>
                  <c:y val="-7.39589568620037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319,5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28987879324066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1.527366071354461E-3"/>
                  <c:y val="5.9135462487730651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948,6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728987879324077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2.2240349729041719E-2"/>
                  <c:y val="9.136131000326374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2 274,4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43685304786339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6.1296962486573695E-4"/>
                  <c:y val="7.422168221996922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942,9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380673272582498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3.0599496105682307E-4"/>
                  <c:y val="-8.5639310019673849E-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1 719,4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244382022471911E-2"/>
                      <c:h val="4.97302332481666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1.0648499817548977E-2"/>
                  <c:y val="-9.9328734350683789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налог, 71,7 %</c:v>
                </c:pt>
                <c:pt idx="1">
                  <c:v>Налог на прибыль, 76,4 %</c:v>
                </c:pt>
                <c:pt idx="2">
                  <c:v>Земельный налог, 69,5 %</c:v>
                </c:pt>
                <c:pt idx="3">
                  <c:v>Налог на недвижимость, 76,2 %</c:v>
                </c:pt>
                <c:pt idx="4">
                  <c:v>НДС, 72,3 %</c:v>
                </c:pt>
                <c:pt idx="5">
                  <c:v>Компенсация расходов государства,    68,8 %</c:v>
                </c:pt>
                <c:pt idx="6">
                  <c:v>Прочие , 83 %</c:v>
                </c:pt>
              </c:strCache>
            </c:strRef>
          </c:cat>
          <c:val>
            <c:numRef>
              <c:f>Лист2!$B$2:$B$8</c:f>
              <c:numCache>
                <c:formatCode>#,##0.0</c:formatCode>
                <c:ptCount val="7"/>
                <c:pt idx="0">
                  <c:v>7922.6</c:v>
                </c:pt>
                <c:pt idx="1">
                  <c:v>613.70000000000005</c:v>
                </c:pt>
                <c:pt idx="2">
                  <c:v>319.5</c:v>
                </c:pt>
                <c:pt idx="3">
                  <c:v>948.6</c:v>
                </c:pt>
                <c:pt idx="4">
                  <c:v>2274.4</c:v>
                </c:pt>
                <c:pt idx="5">
                  <c:v>942.9</c:v>
                </c:pt>
                <c:pt idx="6">
                  <c:v>1719.4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факт 2022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448736841690115E-2"/>
                  <c:y val="5.332263900005315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5680,7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3348226134653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555321337036329E-2"/>
                  <c:y val="4.148278439954510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468,8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61662832876228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2.3886689374502345E-2"/>
                  <c:y val="-3.70690089549882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221,9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2.1085182255736842E-2"/>
                  <c:y val="1.36268590203069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722,5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05392373706102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1.9772073785720604E-2"/>
                  <c:y val="8.020967229763725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1 644,2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155954171458901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9634955249327395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648,8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2085731218267705E-2"/>
                  <c:y val="1.415222567439505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1 426,7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266853932584273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>
                <c:manualLayout>
                  <c:x val="1.1573640543254242E-2"/>
                  <c:y val="-4.813113279599282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налог, 71,7 %</c:v>
                </c:pt>
                <c:pt idx="1">
                  <c:v>Налог на прибыль, 76,4 %</c:v>
                </c:pt>
                <c:pt idx="2">
                  <c:v>Земельный налог, 69,5 %</c:v>
                </c:pt>
                <c:pt idx="3">
                  <c:v>Налог на недвижимость, 76,2 %</c:v>
                </c:pt>
                <c:pt idx="4">
                  <c:v>НДС, 72,3 %</c:v>
                </c:pt>
                <c:pt idx="5">
                  <c:v>Компенсация расходов государства,    68,8 %</c:v>
                </c:pt>
                <c:pt idx="6">
                  <c:v>Прочие , 83 %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 formatCode="#,##0">
                  <c:v>5680.7</c:v>
                </c:pt>
                <c:pt idx="1">
                  <c:v>468.8</c:v>
                </c:pt>
                <c:pt idx="2">
                  <c:v>221.9</c:v>
                </c:pt>
                <c:pt idx="3" formatCode="General">
                  <c:v>722.5</c:v>
                </c:pt>
                <c:pt idx="4">
                  <c:v>1644.2</c:v>
                </c:pt>
                <c:pt idx="5" formatCode="General">
                  <c:v>648.79999999999995</c:v>
                </c:pt>
                <c:pt idx="6">
                  <c:v>1426.7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498910675381265"/>
          <c:y val="0.15549215406562053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3622047244094E-2"/>
          <c:y val="6.474457278300022E-2"/>
          <c:w val="0.88148600174978142"/>
          <c:h val="0.69148127744355803"/>
        </c:manualLayout>
      </c:layout>
      <c:lineChart>
        <c:grouping val="standard"/>
        <c:varyColors val="0"/>
        <c:ser>
          <c:idx val="0"/>
          <c:order val="0"/>
          <c:tx>
            <c:strRef>
              <c:f>'[Совокупные доходы.xlsx]Лист1'!$B$2</c:f>
              <c:strCache>
                <c:ptCount val="1"/>
                <c:pt idx="0">
                  <c:v>Факт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333333333333334E-2"/>
                  <c:y val="-7.576386451720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51-428D-9B2C-6CE4310302EC}"/>
                </c:ext>
              </c:extLst>
            </c:dLbl>
            <c:dLbl>
              <c:idx val="1"/>
              <c:layout>
                <c:manualLayout>
                  <c:x val="-5.9321849759108952E-2"/>
                  <c:y val="-9.8587715800350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1-428D-9B2C-6CE4310302EC}"/>
                </c:ext>
              </c:extLst>
            </c:dLbl>
            <c:dLbl>
              <c:idx val="2"/>
              <c:layout>
                <c:manualLayout>
                  <c:x val="-6.8047538545109323E-2"/>
                  <c:y val="-5.9577683780027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51-428D-9B2C-6CE4310302EC}"/>
                </c:ext>
              </c:extLst>
            </c:dLbl>
            <c:dLbl>
              <c:idx val="3"/>
              <c:layout>
                <c:manualLayout>
                  <c:x val="-6.5866167115957747E-2"/>
                  <c:y val="-7.7889136016289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1-428D-9B2C-6CE4310302EC}"/>
                </c:ext>
              </c:extLst>
            </c:dLbl>
            <c:dLbl>
              <c:idx val="4"/>
              <c:layout>
                <c:manualLayout>
                  <c:x val="-5.4556217223330643E-2"/>
                  <c:y val="-8.1338899313632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51-428D-9B2C-6CE4310302EC}"/>
                </c:ext>
              </c:extLst>
            </c:dLbl>
            <c:dLbl>
              <c:idx val="5"/>
              <c:layout>
                <c:manualLayout>
                  <c:x val="-5.3959802413479745E-2"/>
                  <c:y val="-8.9431989682219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51-428D-9B2C-6CE4310302EC}"/>
                </c:ext>
              </c:extLst>
            </c:dLbl>
            <c:dLbl>
              <c:idx val="6"/>
              <c:layout>
                <c:manualLayout>
                  <c:x val="-4.622285850632317E-2"/>
                  <c:y val="-0.110130569466280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51-428D-9B2C-6CE4310302EC}"/>
                </c:ext>
              </c:extLst>
            </c:dLbl>
            <c:dLbl>
              <c:idx val="7"/>
              <c:layout>
                <c:manualLayout>
                  <c:x val="-3.9686535307932584E-2"/>
                  <c:y val="-8.3129178012739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51-428D-9B2C-6CE4310302EC}"/>
                </c:ext>
              </c:extLst>
            </c:dLbl>
            <c:dLbl>
              <c:idx val="8"/>
              <c:layout>
                <c:manualLayout>
                  <c:x val="-2.4859131028422989E-2"/>
                  <c:y val="-0.11096373832694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51-428D-9B2C-6CE4310302EC}"/>
                </c:ext>
              </c:extLst>
            </c:dLbl>
            <c:spPr>
              <a:solidFill>
                <a:sysClr val="windowText" lastClr="000000">
                  <a:lumMod val="15000"/>
                  <a:lumOff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'[Совокупные доходы.xlsx]Лист1'!$A$3:$A$11</c:f>
              <c:strCache>
                <c:ptCount val="9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январь-июнь</c:v>
                </c:pt>
                <c:pt idx="6">
                  <c:v>январь-июль</c:v>
                </c:pt>
                <c:pt idx="7">
                  <c:v>январь-август</c:v>
                </c:pt>
                <c:pt idx="8">
                  <c:v>январь -сентябрь</c:v>
                </c:pt>
              </c:strCache>
            </c:strRef>
          </c:cat>
          <c:val>
            <c:numRef>
              <c:f>'[Совокупные доходы.xlsx]Лист1'!$B$3:$B$11</c:f>
              <c:numCache>
                <c:formatCode>General</c:formatCode>
                <c:ptCount val="9"/>
                <c:pt idx="0">
                  <c:v>89.5</c:v>
                </c:pt>
                <c:pt idx="1">
                  <c:v>96.5</c:v>
                </c:pt>
                <c:pt idx="2">
                  <c:v>108.8</c:v>
                </c:pt>
                <c:pt idx="3">
                  <c:v>111.4</c:v>
                </c:pt>
                <c:pt idx="4">
                  <c:v>111.3</c:v>
                </c:pt>
                <c:pt idx="5">
                  <c:v>110.3</c:v>
                </c:pt>
                <c:pt idx="6" formatCode="0.0">
                  <c:v>115</c:v>
                </c:pt>
                <c:pt idx="7">
                  <c:v>113.7</c:v>
                </c:pt>
                <c:pt idx="8">
                  <c:v>114.6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51-428D-9B2C-6CE4310302EC}"/>
            </c:ext>
          </c:extLst>
        </c:ser>
        <c:ser>
          <c:idx val="1"/>
          <c:order val="1"/>
          <c:tx>
            <c:strRef>
              <c:f>'[Совокупные доходы.xlsx]Лист1'!$C$2</c:f>
              <c:strCache>
                <c:ptCount val="1"/>
                <c:pt idx="0">
                  <c:v>План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51-428D-9B2C-6CE4310302E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51-428D-9B2C-6CE4310302E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51-428D-9B2C-6CE4310302E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51-428D-9B2C-6CE4310302E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51-428D-9B2C-6CE4310302E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51-428D-9B2C-6CE4310302E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51-428D-9B2C-6CE4310302E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51-428D-9B2C-6CE4310302EC}"/>
                </c:ext>
              </c:extLst>
            </c:dLbl>
            <c:dLbl>
              <c:idx val="8"/>
              <c:layout>
                <c:manualLayout>
                  <c:x val="3.3978575846009993E-3"/>
                  <c:y val="5.7685111011057194E-2"/>
                </c:manualLayout>
              </c:layout>
              <c:spPr>
                <a:solidFill>
                  <a:sysClr val="windowText" lastClr="000000">
                    <a:lumMod val="15000"/>
                    <a:lumOff val="8500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2-4351-428D-9B2C-6CE4310302EC}"/>
                </c:ext>
              </c:extLst>
            </c:dLbl>
            <c:spPr>
              <a:solidFill>
                <a:sysClr val="windowText" lastClr="000000">
                  <a:lumMod val="15000"/>
                  <a:lumOff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'[Совокупные доходы.xlsx]Лист1'!$A$3:$A$11</c:f>
              <c:strCache>
                <c:ptCount val="9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январь-июнь</c:v>
                </c:pt>
                <c:pt idx="6">
                  <c:v>январь-июль</c:v>
                </c:pt>
                <c:pt idx="7">
                  <c:v>январь-август</c:v>
                </c:pt>
                <c:pt idx="8">
                  <c:v>январь -сентябрь</c:v>
                </c:pt>
              </c:strCache>
            </c:strRef>
          </c:cat>
          <c:val>
            <c:numRef>
              <c:f>'[Совокупные доходы.xlsx]Лист1'!$C$3:$C$11</c:f>
              <c:numCache>
                <c:formatCode>General</c:formatCode>
                <c:ptCount val="9"/>
                <c:pt idx="0">
                  <c:v>105</c:v>
                </c:pt>
                <c:pt idx="1">
                  <c:v>105</c:v>
                </c:pt>
                <c:pt idx="2">
                  <c:v>105</c:v>
                </c:pt>
                <c:pt idx="3">
                  <c:v>105</c:v>
                </c:pt>
                <c:pt idx="4">
                  <c:v>105</c:v>
                </c:pt>
                <c:pt idx="5">
                  <c:v>105</c:v>
                </c:pt>
                <c:pt idx="6">
                  <c:v>105</c:v>
                </c:pt>
                <c:pt idx="7">
                  <c:v>105</c:v>
                </c:pt>
                <c:pt idx="8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351-428D-9B2C-6CE431030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052736"/>
        <c:axId val="205053568"/>
      </c:lineChart>
      <c:catAx>
        <c:axId val="2050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053568"/>
        <c:crosses val="autoZero"/>
        <c:auto val="1"/>
        <c:lblAlgn val="ctr"/>
        <c:lblOffset val="100"/>
        <c:noMultiLvlLbl val="0"/>
      </c:catAx>
      <c:valAx>
        <c:axId val="20505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05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0277777777777772"/>
          <c:y val="0.6430877608917448"/>
          <c:w val="0.28516688538932633"/>
          <c:h val="5.8215163095029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158451523834746E-2"/>
          <c:y val="0.2059193922875025"/>
          <c:w val="0.83014792875661181"/>
          <c:h val="0.72447531798909748"/>
        </c:manualLayout>
      </c:layout>
      <c:pie3DChart>
        <c:varyColors val="1"/>
        <c:ser>
          <c:idx val="0"/>
          <c:order val="0"/>
          <c:spPr>
            <a:ln>
              <a:solidFill>
                <a:srgbClr val="3399FF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rgbClr val="0070C0"/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D9-4642-9BDC-7AD4CECB2B8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D9-4642-9BDC-7AD4CECB2B8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D9-4642-9BDC-7AD4CECB2B8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1D9-4642-9BDC-7AD4CECB2B8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1D9-4642-9BDC-7AD4CECB2B8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1D9-4642-9BDC-7AD4CECB2B80}"/>
              </c:ext>
            </c:extLst>
          </c:dPt>
          <c:dLbls>
            <c:dLbl>
              <c:idx val="0"/>
              <c:layout>
                <c:manualLayout>
                  <c:x val="-0.25893746480276136"/>
                  <c:y val="9.88736294257902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D9-4642-9BDC-7AD4CECB2B80}"/>
                </c:ext>
              </c:extLst>
            </c:dLbl>
            <c:dLbl>
              <c:idx val="1"/>
              <c:layout>
                <c:manualLayout>
                  <c:x val="0.26095820591233437"/>
                  <c:y val="-0.185897435897436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D9-4642-9BDC-7AD4CECB2B80}"/>
                </c:ext>
              </c:extLst>
            </c:dLbl>
            <c:dLbl>
              <c:idx val="2"/>
              <c:layout>
                <c:manualLayout>
                  <c:x val="-3.8735983690112129E-2"/>
                  <c:y val="0.102564102564102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D9-4642-9BDC-7AD4CECB2B80}"/>
                </c:ext>
              </c:extLst>
            </c:dLbl>
            <c:dLbl>
              <c:idx val="3"/>
              <c:layout>
                <c:manualLayout>
                  <c:x val="-0.10193679918450563"/>
                  <c:y val="-2.9380002480046135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D9-4642-9BDC-7AD4CECB2B80}"/>
                </c:ext>
              </c:extLst>
            </c:dLbl>
            <c:dLbl>
              <c:idx val="4"/>
              <c:layout>
                <c:manualLayout>
                  <c:x val="-8.766564729867482E-2"/>
                  <c:y val="-6.73076923076922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D9-4642-9BDC-7AD4CECB2B80}"/>
                </c:ext>
              </c:extLst>
            </c:dLbl>
            <c:dLbl>
              <c:idx val="5"/>
              <c:layout>
                <c:manualLayout>
                  <c:x val="0.10601427115188576"/>
                  <c:y val="-3.205128205128219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D9-4642-9BDC-7AD4CECB2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'[Диаграмма в Microsoft PowerPoint]Лист1'!$A$2:$B$7</c:f>
              <c:multiLvlStrCache>
                <c:ptCount val="6"/>
                <c:lvl>
                  <c:pt idx="0">
                    <c:v>8 390,3</c:v>
                  </c:pt>
                  <c:pt idx="1">
                    <c:v>5 288,4</c:v>
                  </c:pt>
                  <c:pt idx="2">
                    <c:v>7,0</c:v>
                  </c:pt>
                  <c:pt idx="3">
                    <c:v>1 147,1</c:v>
                  </c:pt>
                  <c:pt idx="4">
                    <c:v>497,6</c:v>
                  </c:pt>
                  <c:pt idx="5">
                    <c:v>1 794,5</c:v>
                  </c:pt>
                </c:lvl>
                <c:lvl>
                  <c:pt idx="0">
                    <c:v>Образование</c:v>
                  </c:pt>
                  <c:pt idx="1">
                    <c:v>Здравоохранение</c:v>
                  </c:pt>
                  <c:pt idx="2">
                    <c:v>Средства массовой информации</c:v>
                  </c:pt>
                  <c:pt idx="3">
                    <c:v>Культура</c:v>
                  </c:pt>
                  <c:pt idx="4">
                    <c:v>Физическая культура и спорт</c:v>
                  </c:pt>
                  <c:pt idx="5">
                    <c:v>Социальная политика</c:v>
                  </c:pt>
                </c:lvl>
              </c:multiLvlStrCache>
            </c:multiLvlStrRef>
          </c:cat>
          <c:val>
            <c:numRef>
              <c:f>'[Диаграмма в Microsoft PowerPoint]Лист1'!$B$2:$B$7</c:f>
              <c:numCache>
                <c:formatCode>#\ ##0.0</c:formatCode>
                <c:ptCount val="6"/>
                <c:pt idx="0">
                  <c:v>8390.2999999999993</c:v>
                </c:pt>
                <c:pt idx="1">
                  <c:v>5288.4</c:v>
                </c:pt>
                <c:pt idx="2">
                  <c:v>7</c:v>
                </c:pt>
                <c:pt idx="3">
                  <c:v>1147.0999999999999</c:v>
                </c:pt>
                <c:pt idx="4">
                  <c:v>497.6</c:v>
                </c:pt>
                <c:pt idx="5">
                  <c:v>1794.5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D9-4642-9BDC-7AD4CECB2B8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 9 месяцев 2022 года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endParaRPr lang="ru-RU" sz="1248" b="0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Исполнено всего за 9 месяцев 2022 года – 24 720,4 тыс. рублей</a:t>
            </a:r>
            <a:endParaRPr lang="ru-RU" sz="1248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9.1973259311687164E-2"/>
          <c:y val="0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839189415176"/>
                  <c:y val="2.2782636785786393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9FC4A0F-156D-47B9-8E0D-AFF826636ED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12,8 %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740168539325842"/>
                      <c:h val="0.10083273776562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8.825666306376117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21D57B08-99C3-4CFF-BEE1-79BE8D6553C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68750552950544"/>
                      <c:h val="0.184182531637203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3.38007608599492E-3"/>
                  <c:y val="8.180885040045400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0477C8A0-0BA3-4D94-90C4-5039971E2C83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3,6 %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2.6394023823945085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F5D260A5-C787-48B9-9F13-B547483F8C2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0,1 %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8"/>
                  <c:y val="-4.1015949929335757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5DB76999-703E-4ABD-A07D-0CB515830D77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14,2 %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0.17670247943023976"/>
                  <c:y val="5.7475976381584963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A87ECCF8-372F-4D57-8F08-AE8809460B23}" type="VALU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sz="1100" baseline="0" dirty="0" smtClean="0"/>
                  </a:p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100" baseline="0" dirty="0" smtClean="0"/>
                      <a:t>21,4 %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00561797752809"/>
                      <c:h val="9.46130993086870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0.25699272317083965"/>
                  <c:y val="3.1498431568788315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C34FC7B9-8552-4CE8-A72F-D1155F0825C5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6,7 %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945932495797578"/>
                      <c:h val="0.13841448045280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5085707334336027"/>
                  <c:y val="3.6699467715833961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 smtClean="0"/>
                      <a:t>
8 390,3</a:t>
                    </a:r>
                  </a:p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100" baseline="0" dirty="0" smtClean="0"/>
                      <a:t>33,9 %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6.8215059667977362E-2"/>
                  <c:y val="-6.7475065616797905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8B8629AF-B240-4B86-9DF8-5FD2BCC3F193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7,3 %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47CA2D67-F6E0-4392-BB09-EC71984D656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3166.7</c:v>
                </c:pt>
                <c:pt idx="1">
                  <c:v>1.2</c:v>
                </c:pt>
                <c:pt idx="2">
                  <c:v>890.9</c:v>
                </c:pt>
                <c:pt idx="3">
                  <c:v>26.9</c:v>
                </c:pt>
                <c:pt idx="4">
                  <c:v>3509.7</c:v>
                </c:pt>
                <c:pt idx="5">
                  <c:v>5288.4</c:v>
                </c:pt>
                <c:pt idx="6">
                  <c:v>1651.8</c:v>
                </c:pt>
                <c:pt idx="7">
                  <c:v>8390.2999999999993</c:v>
                </c:pt>
                <c:pt idx="8">
                  <c:v>1794.5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3 166,7</c:v>
                </c:pt>
                <c:pt idx="1">
                  <c:v>1,2</c:v>
                </c:pt>
                <c:pt idx="2">
                  <c:v>890,9</c:v>
                </c:pt>
                <c:pt idx="3">
                  <c:v>26,9</c:v>
                </c:pt>
                <c:pt idx="4">
                  <c:v>3 509,7</c:v>
                </c:pt>
                <c:pt idx="5">
                  <c:v>5 288,4</c:v>
                </c:pt>
                <c:pt idx="6">
                  <c:v>1 651,8</c:v>
                </c:pt>
                <c:pt idx="7">
                  <c:v>8 390,3</c:v>
                </c:pt>
                <c:pt idx="8">
                  <c:v>1 794,5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з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 9 месяцев 2022 года 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 9 месяцев 2022 года – 24 720,4 </a:t>
            </a: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рублей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5.9726068300451234E-2"/>
          <c:y val="1.747334549283034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7218835707334335"/>
                  <c:y val="0.1132424336788409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AC15AE4B-E0F1-441C-AE73-98E54591A685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62,1 %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78516765460494"/>
                      <c:h val="0.10841807909604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2.3220936919402031E-2"/>
                  <c:y val="-7.6451058024526591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8B6A73-6459-4C58-B15A-BFC9DFEC1C7F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7,8 %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9.494802264885438E-2"/>
                  <c:y val="-3.746459658644364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285D9CD7-8001-476B-9DFB-915E076C3E87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12,9 %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97191011235955"/>
                      <c:h val="8.77024482109227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11565336121918648"/>
                  <c:y val="-7.7384149057150532E-3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E951C2D-5CC5-4E92-A8B3-009F6DD17B02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3,2 %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70224719101118"/>
                      <c:h val="0.196233521657250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4133836149694751"/>
                  <c:y val="0.17608419710248083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3CF02B8-63A8-48E4-9F6F-3E776ECF3D14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2,2 %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4.1208639299301068E-2"/>
                  <c:y val="0.1890402894553434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8E5210BA-6370-4F63-8016-921A99A29777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2,2 %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241573033707864"/>
                      <c:h val="0.10088838471462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-1.0829978766699149E-2"/>
                  <c:y val="0.1681584293488737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2199A5-DBFA-4C9A-870A-9B131CB8281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1,5 %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74438202247192"/>
                      <c:h val="7.711864406779661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8.8901367949161397E-2"/>
                  <c:y val="0.1207243575607414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C8DA4F7-61B0-4851-8656-7B22312617E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1,5 %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17116251941375546"/>
                  <c:y val="6.0389420021014668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03E84E7-BE85-44AB-A5D2-1C1ECCB333DB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3,1 %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BDC1333-6878-4C48-ABE6-D40671CADFA1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2,4 %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4.4059201085623376E-2"/>
                  <c:y val="-0.124009737662528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517C6FBA-FD21-470C-8037-141E7318E5B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/>
                      <a:t>
</a:t>
                    </a:r>
                    <a:r>
                      <a:rPr lang="ru-RU" sz="1100" baseline="0" smtClean="0"/>
                      <a:t>1,2 </a:t>
                    </a:r>
                    <a:r>
                      <a:rPr lang="ru-RU" sz="11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17696629213483"/>
                      <c:h val="0.13564037546154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15358</c:v>
                </c:pt>
                <c:pt idx="1">
                  <c:v>1923.2</c:v>
                </c:pt>
                <c:pt idx="2">
                  <c:v>3177.6</c:v>
                </c:pt>
                <c:pt idx="3">
                  <c:v>783.1</c:v>
                </c:pt>
                <c:pt idx="4">
                  <c:v>536.79999999999995</c:v>
                </c:pt>
                <c:pt idx="5">
                  <c:v>542.6</c:v>
                </c:pt>
                <c:pt idx="6">
                  <c:v>375.4</c:v>
                </c:pt>
                <c:pt idx="7">
                  <c:v>367.8</c:v>
                </c:pt>
                <c:pt idx="8">
                  <c:v>765.9</c:v>
                </c:pt>
                <c:pt idx="9">
                  <c:v>602.4</c:v>
                </c:pt>
                <c:pt idx="10">
                  <c:v>287.60000000000002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0.07369</cdr:y>
    </cdr:from>
    <cdr:to>
      <cdr:x>1</cdr:x>
      <cdr:y>0.20903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978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0.4895</cdr:x>
      <cdr:y>0.548</cdr:y>
    </cdr:from>
    <cdr:to>
      <cdr:x>0.501</cdr:x>
      <cdr:y>0.62625</cdr:y>
    </cdr:to>
    <cdr:sp macro="" textlink="">
      <cdr:nvSpPr>
        <cdr:cNvPr id="2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2329" y="2223592"/>
          <a:ext cx="78757" cy="317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0.06311</cdr:y>
    </cdr:from>
    <cdr:to>
      <cdr:x>1</cdr:x>
      <cdr:y>0.1986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25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0.86632</cdr:x>
      <cdr:y>1.48182E-7</cdr:y>
    </cdr:from>
    <cdr:to>
      <cdr:x>1</cdr:x>
      <cdr:y>0.12713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33568" y="1"/>
          <a:ext cx="1208832" cy="85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Слайд 8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0.86397</cdr:x>
      <cdr:y>0</cdr:y>
    </cdr:from>
    <cdr:to>
      <cdr:x>1</cdr:x>
      <cdr:y>0.1231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12360" y="0"/>
          <a:ext cx="1230040" cy="830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Слайд 9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EB5-E170-44F9-9F03-4777D05F910E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759B-F245-4428-B959-D1D59FBF0CF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082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60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18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613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60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0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587-1309-4A4C-BC0D-F965671CE8FF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32E9-0AE5-4A9D-8799-2A4CA36DBD3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2929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F4B6-066D-4761-99CB-A7CC9FE5A55A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6399-7E33-48E6-88AF-C4390CEE95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933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11.10.2022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03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C58-1F50-4B6F-B430-C8AC7449F50A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7A8A-36E3-4173-AA15-C3918D24C4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842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0FF-63C2-4925-8332-D85B33896CCD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EF48-D1D8-4D3E-A449-0172E2B7900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337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3735-4933-43A8-836B-E0856396AC6F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925A-0DE3-404F-A39C-43877E5E20D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7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D2B0-5A42-464F-8EDA-60955209EFEC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A12C-C284-4EFE-9F31-8667948F89F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083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C08C-FC89-4EFC-9D2B-CE5D6CD359D2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B0-1B3F-4E9B-8AC8-17AE6216CAE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16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74FB-6350-474A-BA60-C045DD566004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D2E4-F073-4B9D-9305-BB7D2C65784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5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FEF2-DC8E-41A9-81E6-9FDBE4E3F43C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68EC-62B8-45F6-A342-BC81051E50A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68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C282-30A1-4DDE-84AD-D274D4262450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9200-1355-4E69-8B6A-E780CB8733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701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7EFB3-66F9-481D-BB75-AD4273E9766E}" type="datetimeFigureOut">
              <a:rPr lang="ru-RU" altLang="ru-RU" smtClean="0"/>
              <a:pPr/>
              <a:t>11.10.2022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5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3" y="1628775"/>
            <a:ext cx="8604448" cy="2520950"/>
          </a:xfrm>
        </p:spPr>
        <p:txBody>
          <a:bodyPr anchor="b">
            <a:normAutofit/>
          </a:bodyPr>
          <a:lstStyle/>
          <a:p>
            <a:r>
              <a:rPr lang="ru-RU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Исполнение бюджета</a:t>
            </a:r>
            <a:r>
              <a:rPr lang="en-US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en-US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b="1" dirty="0" smtClean="0">
                <a:solidFill>
                  <a:schemeClr val="tx1"/>
                </a:solidFill>
              </a:rPr>
              <a:t>з</a:t>
            </a:r>
            <a:r>
              <a:rPr lang="ru-RU" alt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а 9 месяцев 2022 года</a:t>
            </a:r>
            <a:endParaRPr lang="ru-RU" altLang="ru-RU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59751"/>
              </p:ext>
            </p:extLst>
          </p:nvPr>
        </p:nvGraphicFramePr>
        <p:xfrm>
          <a:off x="467545" y="1079543"/>
          <a:ext cx="7632849" cy="57141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7245">
                  <a:extLst>
                    <a:ext uri="{9D8B030D-6E8A-4147-A177-3AD203B41FA5}">
                      <a16:colId xmlns:a16="http://schemas.microsoft.com/office/drawing/2014/main" val="2037511983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652833322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115197738"/>
                    </a:ext>
                  </a:extLst>
                </a:gridCol>
                <a:gridCol w="1828546">
                  <a:extLst>
                    <a:ext uri="{9D8B030D-6E8A-4147-A177-3AD203B41FA5}">
                      <a16:colId xmlns:a16="http://schemas.microsoft.com/office/drawing/2014/main" val="663557661"/>
                    </a:ext>
                  </a:extLst>
                </a:gridCol>
              </a:tblGrid>
              <a:tr h="641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Годовой план на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январь-сентябрь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исполнения к году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083711"/>
                  </a:ext>
                </a:extLst>
              </a:tr>
              <a:tr h="641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468,6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849,3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14271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6949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Собственные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813,6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10740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83822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неналоговые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607,9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182,3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9876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892746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Безвозмездные поступления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727,5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035,7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513287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дотация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238,3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12 749,1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695593"/>
                  </a:ext>
                </a:extLst>
              </a:tr>
              <a:tr h="31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субвенции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40628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иные межбюджетные трансферты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479,2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286,6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456149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626,2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720,4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44653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Профицит (+)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 (-)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2 157,6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9621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Дотационность, 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181208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5" y="186989"/>
            <a:ext cx="7632850" cy="8925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Доходы и расходы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Бешенковичского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 на 1 октября 2022 г.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0352" y="186987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50690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48479952"/>
              </p:ext>
            </p:extLst>
          </p:nvPr>
        </p:nvGraphicFramePr>
        <p:xfrm>
          <a:off x="0" y="480937"/>
          <a:ext cx="8656914" cy="646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376" y="76562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71938615"/>
              </p:ext>
            </p:extLst>
          </p:nvPr>
        </p:nvGraphicFramePr>
        <p:xfrm>
          <a:off x="-44048" y="381516"/>
          <a:ext cx="8893219" cy="671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36367" y="18101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9763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70650943"/>
              </p:ext>
            </p:extLst>
          </p:nvPr>
        </p:nvGraphicFramePr>
        <p:xfrm>
          <a:off x="50800" y="50800"/>
          <a:ext cx="9042400" cy="676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56376" y="0"/>
            <a:ext cx="1187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31349"/>
            <a:ext cx="6986737" cy="8751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выполнения показателя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«Совокупные доходы» за 9 месяцев 2022 года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04029" y="231239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199964"/>
              </p:ext>
            </p:extLst>
          </p:nvPr>
        </p:nvGraphicFramePr>
        <p:xfrm>
          <a:off x="323529" y="1700808"/>
          <a:ext cx="7704855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39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8282882" cy="145124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отраслям социальной сферы района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9 месяцев 2022 года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(расходы социальной сферы всего за 9 месяцев 2022 года составили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17 124,9 тыс. рублей или 69,3 % от всех расходов)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213682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996351"/>
              </p:ext>
            </p:extLst>
          </p:nvPr>
        </p:nvGraphicFramePr>
        <p:xfrm>
          <a:off x="323528" y="2060848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26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78027"/>
              </p:ext>
            </p:extLst>
          </p:nvPr>
        </p:nvGraphicFramePr>
        <p:xfrm>
          <a:off x="0" y="119003"/>
          <a:ext cx="9042400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35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71849139"/>
              </p:ext>
            </p:extLst>
          </p:nvPr>
        </p:nvGraphicFramePr>
        <p:xfrm>
          <a:off x="0" y="114300"/>
          <a:ext cx="9042400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1127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2072</TotalTime>
  <Words>322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Cyr</vt:lpstr>
      <vt:lpstr>Bookman Old Style</vt:lpstr>
      <vt:lpstr>Times New Roman</vt:lpstr>
      <vt:lpstr>Trebuchet MS</vt:lpstr>
      <vt:lpstr>Wingdings 3</vt:lpstr>
      <vt:lpstr>Аспект</vt:lpstr>
      <vt:lpstr>Исполнение бюджета за 9 месяцев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выполнения показателя  «Совокупные доходы» за 9 месяцев 2022 года</vt:lpstr>
      <vt:lpstr>Структура расходов по отраслям социальной сферы района  за 9 месяцев 2022 года (расходы социальной сферы всего за 9 месяцев 2022 года составили  17 124,9 тыс. рублей или 69,3 % от всех расходов)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района за 1 квартал 2012 года</dc:title>
  <dc:creator>Administrator</dc:creator>
  <cp:lastModifiedBy>Умецкая Елена Леонидовна</cp:lastModifiedBy>
  <cp:revision>252</cp:revision>
  <cp:lastPrinted>2022-07-14T13:01:09Z</cp:lastPrinted>
  <dcterms:created xsi:type="dcterms:W3CDTF">2012-04-25T09:33:38Z</dcterms:created>
  <dcterms:modified xsi:type="dcterms:W3CDTF">2022-10-11T12:06:19Z</dcterms:modified>
</cp:coreProperties>
</file>